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54"/>
  </p:notesMasterIdLst>
  <p:sldIdLst>
    <p:sldId id="362" r:id="rId2"/>
    <p:sldId id="364" r:id="rId3"/>
    <p:sldId id="352" r:id="rId4"/>
    <p:sldId id="329" r:id="rId5"/>
    <p:sldId id="303" r:id="rId6"/>
    <p:sldId id="275" r:id="rId7"/>
    <p:sldId id="305" r:id="rId8"/>
    <p:sldId id="328" r:id="rId9"/>
    <p:sldId id="339" r:id="rId10"/>
    <p:sldId id="265" r:id="rId11"/>
    <p:sldId id="355" r:id="rId12"/>
    <p:sldId id="360" r:id="rId13"/>
    <p:sldId id="261" r:id="rId14"/>
    <p:sldId id="282" r:id="rId15"/>
    <p:sldId id="304" r:id="rId16"/>
    <p:sldId id="270" r:id="rId17"/>
    <p:sldId id="331" r:id="rId18"/>
    <p:sldId id="343" r:id="rId19"/>
    <p:sldId id="357" r:id="rId20"/>
    <p:sldId id="358" r:id="rId21"/>
    <p:sldId id="359" r:id="rId22"/>
    <p:sldId id="332" r:id="rId23"/>
    <p:sldId id="333" r:id="rId24"/>
    <p:sldId id="345" r:id="rId25"/>
    <p:sldId id="353" r:id="rId26"/>
    <p:sldId id="346" r:id="rId27"/>
    <p:sldId id="347" r:id="rId28"/>
    <p:sldId id="350" r:id="rId29"/>
    <p:sldId id="348" r:id="rId30"/>
    <p:sldId id="344" r:id="rId31"/>
    <p:sldId id="351" r:id="rId32"/>
    <p:sldId id="349" r:id="rId33"/>
    <p:sldId id="361" r:id="rId34"/>
    <p:sldId id="369" r:id="rId35"/>
    <p:sldId id="335" r:id="rId36"/>
    <p:sldId id="342" r:id="rId37"/>
    <p:sldId id="334" r:id="rId38"/>
    <p:sldId id="341" r:id="rId39"/>
    <p:sldId id="336" r:id="rId40"/>
    <p:sldId id="365" r:id="rId41"/>
    <p:sldId id="337" r:id="rId42"/>
    <p:sldId id="366" r:id="rId43"/>
    <p:sldId id="338" r:id="rId44"/>
    <p:sldId id="370" r:id="rId45"/>
    <p:sldId id="271" r:id="rId46"/>
    <p:sldId id="368" r:id="rId47"/>
    <p:sldId id="272" r:id="rId48"/>
    <p:sldId id="273" r:id="rId49"/>
    <p:sldId id="340" r:id="rId50"/>
    <p:sldId id="354" r:id="rId51"/>
    <p:sldId id="279" r:id="rId52"/>
    <p:sldId id="280" r:id="rId53"/>
  </p:sldIdLst>
  <p:sldSz cx="9144000" cy="5143500" type="screen16x9"/>
  <p:notesSz cx="6858000" cy="9144000"/>
  <p:embeddedFontLst>
    <p:embeddedFont>
      <p:font typeface="Google Sans" panose="020B0604020202020204" charset="0"/>
      <p:regular r:id="rId55"/>
      <p:bold r:id="rId56"/>
      <p:italic r:id="rId57"/>
      <p:boldItalic r:id="rId58"/>
    </p:embeddedFont>
    <p:embeddedFont>
      <p:font typeface="Google Sans Medium" panose="020B0604020202020204" charset="0"/>
      <p:regular r:id="rId59"/>
      <p:bold r:id="rId60"/>
      <p:italic r:id="rId61"/>
      <p:boldItalic r:id="rId62"/>
    </p:embeddedFont>
    <p:embeddedFont>
      <p:font typeface="Helvetica" panose="020B0604020202020204" pitchFamily="34" charset="0"/>
      <p:regular r:id="rId63"/>
      <p:bold r:id="rId64"/>
      <p:italic r:id="rId65"/>
      <p:boldItalic r:id="rId66"/>
    </p:embeddedFont>
    <p:embeddedFont>
      <p:font typeface="Open Sans" panose="020B0606030504020204" pitchFamily="34" charset="0"/>
      <p:regular r:id="rId67"/>
      <p:bold r:id="rId68"/>
      <p:italic r:id="rId69"/>
      <p:boldItalic r:id="rId70"/>
    </p:embeddedFont>
    <p:embeddedFont>
      <p:font typeface="Roboto Mono Light" panose="00000009000000000000" pitchFamily="49"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55" autoAdjust="0"/>
    <p:restoredTop sz="86013" autoAdjust="0"/>
  </p:normalViewPr>
  <p:slideViewPr>
    <p:cSldViewPr snapToGrid="0">
      <p:cViewPr varScale="1">
        <p:scale>
          <a:sx n="94" d="100"/>
          <a:sy n="94" d="100"/>
        </p:scale>
        <p:origin x="888"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9.fntdata"/><Relationship Id="rId68" Type="http://schemas.openxmlformats.org/officeDocument/2006/relationships/font" Target="fonts/font14.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4.fntdata"/><Relationship Id="rId66" Type="http://schemas.openxmlformats.org/officeDocument/2006/relationships/font" Target="fonts/font12.fntdata"/><Relationship Id="rId74" Type="http://schemas.openxmlformats.org/officeDocument/2006/relationships/font" Target="fonts/font20.fntdata"/><Relationship Id="rId5" Type="http://schemas.openxmlformats.org/officeDocument/2006/relationships/slide" Target="slides/slide4.xml"/><Relationship Id="rId61" Type="http://schemas.openxmlformats.org/officeDocument/2006/relationships/font" Target="fonts/font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1.fntdata"/><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17.fntdata"/><Relationship Id="rId2" Type="http://schemas.openxmlformats.org/officeDocument/2006/relationships/slide" Target="slides/slide1.xml"/><Relationship Id="rId29" Type="http://schemas.openxmlformats.org/officeDocument/2006/relationships/slide" Target="slides/slide28.xml"/></Relationships>
</file>

<file path=ppt/media/hdphoto1.wdp>
</file>

<file path=ppt/media/image1.png>
</file>

<file path=ppt/media/image10.png>
</file>

<file path=ppt/media/image11.png>
</file>

<file path=ppt/media/image12.png>
</file>

<file path=ppt/media/image13.jpeg>
</file>

<file path=ppt/media/image14.png>
</file>

<file path=ppt/media/image15.jpg>
</file>

<file path=ppt/media/image16.png>
</file>

<file path=ppt/media/image17.png>
</file>

<file path=ppt/media/image18.png>
</file>

<file path=ppt/media/image19.jpeg>
</file>

<file path=ppt/media/image2.png>
</file>

<file path=ppt/media/image20.png>
</file>

<file path=ppt/media/image21.svg>
</file>

<file path=ppt/media/image22.pn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jpeg>
</file>

<file path=ppt/media/image34.jpeg>
</file>

<file path=ppt/media/image35.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www.worcestershire.gov.uk/WCCSculpt"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abilitynet.org.uk/news-blogs/everyone-can-sculpt-accessibility"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www.worcestershire.gov.uk/WCCSculpt" TargetMode="External"/><Relationship Id="rId2" Type="http://schemas.openxmlformats.org/officeDocument/2006/relationships/slide" Target="../slides/slide43.xml"/><Relationship Id="rId1" Type="http://schemas.openxmlformats.org/officeDocument/2006/relationships/notesMaster" Target="../notesMasters/notesMaster1.xml"/><Relationship Id="rId4" Type="http://schemas.openxmlformats.org/officeDocument/2006/relationships/hyperlink" Target="https://abilitynet.org.uk/news-blogs/everyone-can-sculpt-accessibility"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23b176a52f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23b176a52f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23b176a52f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23b176a52f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Don’t forget that you’re writing API documentation for humans, not machines, so make it easy and enjoyable to work with;</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4a6383955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4a6383955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41444D"/>
                </a:solidFill>
                <a:effectLst/>
                <a:latin typeface="Helvetica" panose="020B0604020202020204" pitchFamily="34" charset="0"/>
              </a:rPr>
              <a:t>S.C.U.L.P.T for Accessibility was developed by </a:t>
            </a:r>
            <a:r>
              <a:rPr lang="en-US" b="0" i="0" u="none" strike="noStrike" dirty="0">
                <a:solidFill>
                  <a:srgbClr val="DF1B2B"/>
                </a:solidFill>
                <a:effectLst/>
                <a:latin typeface="Helvetica" panose="020B0604020202020204" pitchFamily="34" charset="0"/>
                <a:hlinkClick r:id="rId3"/>
              </a:rPr>
              <a:t>Worcestershire County Council</a:t>
            </a:r>
            <a:r>
              <a:rPr lang="en-US" b="0" i="0" dirty="0">
                <a:solidFill>
                  <a:srgbClr val="41444D"/>
                </a:solidFill>
                <a:effectLst/>
                <a:latin typeface="Helvetica" panose="020B0604020202020204" pitchFamily="34" charset="0"/>
              </a:rPr>
              <a:t> and provides a handy  acronym for remembering 6 principles for designing accessible learning materials. You can</a:t>
            </a:r>
            <a:r>
              <a:rPr lang="en-US" b="0" i="0" u="none" strike="noStrike" dirty="0">
                <a:solidFill>
                  <a:srgbClr val="DF1B2B"/>
                </a:solidFill>
                <a:effectLst/>
                <a:latin typeface="Helvetica" panose="020B0604020202020204" pitchFamily="34" charset="0"/>
                <a:hlinkClick r:id="rId4"/>
              </a:rPr>
              <a:t> find out more about S.C.U.L.P.T on Ability Net</a:t>
            </a:r>
            <a:r>
              <a:rPr lang="en-US" b="0" i="0" dirty="0">
                <a:solidFill>
                  <a:srgbClr val="41444D"/>
                </a:solidFill>
                <a:effectLst/>
                <a:latin typeface="Helvetica" panose="020B0604020202020204" pitchFamily="34" charset="0"/>
              </a:rPr>
              <a:t>.</a:t>
            </a:r>
          </a:p>
          <a:p>
            <a:br>
              <a:rPr lang="en-US" dirty="0"/>
            </a:b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25514d536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25514d536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latin typeface="Google Sans" panose="020B0604020202020204" charset="0"/>
                <a:ea typeface="Google Sans" panose="020B0604020202020204" charset="0"/>
                <a:cs typeface="Google Sans" panose="020B0604020202020204" charset="0"/>
              </a:rPr>
              <a:t>S</a:t>
            </a:r>
            <a:r>
              <a:rPr lang="en-CA" dirty="0" err="1">
                <a:latin typeface="Google Sans" panose="020B0604020202020204" charset="0"/>
                <a:ea typeface="Google Sans" panose="020B0604020202020204" charset="0"/>
                <a:cs typeface="Google Sans" panose="020B0604020202020204" charset="0"/>
              </a:rPr>
              <a:t>creen</a:t>
            </a:r>
            <a:r>
              <a:rPr lang="en-CA" dirty="0">
                <a:latin typeface="Google Sans" panose="020B0604020202020204" charset="0"/>
                <a:ea typeface="Google Sans" panose="020B0604020202020204" charset="0"/>
                <a:cs typeface="Google Sans" panose="020B0604020202020204" charset="0"/>
              </a:rPr>
              <a:t> readers or keyboard navigation</a:t>
            </a:r>
          </a:p>
          <a:p>
            <a:endParaRPr lang="en-CA" dirty="0"/>
          </a:p>
        </p:txBody>
      </p:sp>
    </p:spTree>
    <p:extLst>
      <p:ext uri="{BB962C8B-B14F-4D97-AF65-F5344CB8AC3E}">
        <p14:creationId xmlns:p14="http://schemas.microsoft.com/office/powerpoint/2010/main" val="17926570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solidFill>
                  <a:srgbClr val="111111"/>
                </a:solidFill>
                <a:effectLst/>
                <a:latin typeface="Open Sans" panose="020B0606030504020204" pitchFamily="34" charset="0"/>
              </a:rPr>
              <a:t>While sighted users can scan a page for large or bold text to identify headings, non-sighted users who rely on screen readers miss these visual cues. Adding section heading styles to your documents provides important semantic structure that screen readers can access. Don’t use text size or emphasis (bold, underline, italic) as the sole means of identifying a heading.</a:t>
            </a:r>
            <a:endParaRPr lang="en-CA" dirty="0"/>
          </a:p>
        </p:txBody>
      </p:sp>
    </p:spTree>
    <p:extLst>
      <p:ext uri="{BB962C8B-B14F-4D97-AF65-F5344CB8AC3E}">
        <p14:creationId xmlns:p14="http://schemas.microsoft.com/office/powerpoint/2010/main" val="8709394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27000" indent="0" algn="l">
              <a:buNone/>
            </a:pPr>
            <a:r>
              <a:rPr lang="en-US" sz="1100" b="0" i="0" dirty="0">
                <a:solidFill>
                  <a:srgbClr val="111111"/>
                </a:solidFill>
                <a:effectLst/>
                <a:latin typeface="Google Sans" panose="020B0604020202020204" charset="0"/>
                <a:ea typeface="Google Sans" panose="020B0604020202020204" charset="0"/>
                <a:cs typeface="Google Sans" panose="020B0604020202020204" charset="0"/>
              </a:rPr>
              <a:t>There should only be one Heading 1 element in your document.</a:t>
            </a:r>
          </a:p>
          <a:p>
            <a:pPr marL="127000" indent="0" algn="l">
              <a:buNone/>
            </a:pPr>
            <a:r>
              <a:rPr lang="en-US" sz="1100" b="0" i="0" dirty="0">
                <a:solidFill>
                  <a:srgbClr val="111111"/>
                </a:solidFill>
                <a:effectLst/>
                <a:latin typeface="Google Sans" panose="020B0604020202020204" charset="0"/>
                <a:ea typeface="Google Sans" panose="020B0604020202020204" charset="0"/>
                <a:cs typeface="Google Sans" panose="020B0604020202020204" charset="0"/>
              </a:rPr>
              <a:t>Sub-headings of equal importance should follow as Heading 2. </a:t>
            </a:r>
          </a:p>
          <a:p>
            <a:pPr marL="127000" indent="0" algn="l">
              <a:buNone/>
            </a:pPr>
            <a:r>
              <a:rPr lang="en-US" sz="1100" b="0" i="0" dirty="0">
                <a:solidFill>
                  <a:srgbClr val="111111"/>
                </a:solidFill>
                <a:effectLst/>
                <a:latin typeface="Google Sans" panose="020B0604020202020204" charset="0"/>
                <a:ea typeface="Google Sans" panose="020B0604020202020204" charset="0"/>
                <a:cs typeface="Google Sans" panose="020B0604020202020204" charset="0"/>
              </a:rPr>
              <a:t>These can be thought of as the main chapters of the document. </a:t>
            </a:r>
          </a:p>
          <a:p>
            <a:pPr marL="127000" indent="0" algn="l">
              <a:buNone/>
            </a:pPr>
            <a:r>
              <a:rPr lang="en-US" sz="1100" b="0" i="0" dirty="0">
                <a:solidFill>
                  <a:srgbClr val="111111"/>
                </a:solidFill>
                <a:effectLst/>
                <a:latin typeface="Google Sans" panose="020B0604020202020204" charset="0"/>
                <a:ea typeface="Google Sans" panose="020B0604020202020204" charset="0"/>
                <a:cs typeface="Google Sans" panose="020B0604020202020204" charset="0"/>
              </a:rPr>
              <a:t>Headings at level 3 would break off from a Heading 2 element. </a:t>
            </a:r>
          </a:p>
          <a:p>
            <a:pPr marL="127000" indent="0" algn="l">
              <a:buNone/>
            </a:pPr>
            <a:r>
              <a:rPr lang="en-US" sz="1100" b="0" i="0" dirty="0">
                <a:solidFill>
                  <a:srgbClr val="111111"/>
                </a:solidFill>
                <a:effectLst/>
                <a:latin typeface="Google Sans" panose="020B0604020202020204" charset="0"/>
                <a:ea typeface="Google Sans" panose="020B0604020202020204" charset="0"/>
                <a:cs typeface="Google Sans" panose="020B0604020202020204" charset="0"/>
              </a:rPr>
              <a:t>Any further sub-headings should continue this pattern (Heading 4, etc.). </a:t>
            </a:r>
          </a:p>
          <a:p>
            <a:pPr marL="127000" indent="0" algn="l">
              <a:buNone/>
            </a:pPr>
            <a:r>
              <a:rPr lang="en-US" sz="1100" b="0" i="0" dirty="0">
                <a:solidFill>
                  <a:srgbClr val="111111"/>
                </a:solidFill>
                <a:effectLst/>
                <a:latin typeface="Google Sans" panose="020B0604020202020204" charset="0"/>
                <a:ea typeface="Google Sans" panose="020B0604020202020204" charset="0"/>
                <a:cs typeface="Google Sans" panose="020B0604020202020204" charset="0"/>
              </a:rPr>
              <a:t>Never skip a heading level (e.g., don’t go directly from a Heading 1 to a Heading 3).</a:t>
            </a:r>
            <a:endParaRPr lang="en-CA" sz="1100" dirty="0">
              <a:latin typeface="Google Sans" panose="020B0604020202020204" charset="0"/>
              <a:ea typeface="Google Sans" panose="020B0604020202020204" charset="0"/>
              <a:cs typeface="Google Sans" panose="020B0604020202020204" charset="0"/>
            </a:endParaRPr>
          </a:p>
          <a:p>
            <a:endParaRPr lang="en-CA" dirty="0"/>
          </a:p>
        </p:txBody>
      </p:sp>
    </p:spTree>
    <p:extLst>
      <p:ext uri="{BB962C8B-B14F-4D97-AF65-F5344CB8AC3E}">
        <p14:creationId xmlns:p14="http://schemas.microsoft.com/office/powerpoint/2010/main" val="3779727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dirty="0"/>
          </a:p>
        </p:txBody>
      </p:sp>
    </p:spTree>
    <p:extLst>
      <p:ext uri="{BB962C8B-B14F-4D97-AF65-F5344CB8AC3E}">
        <p14:creationId xmlns:p14="http://schemas.microsoft.com/office/powerpoint/2010/main" val="40079179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dirty="0"/>
          </a:p>
        </p:txBody>
      </p:sp>
    </p:spTree>
    <p:extLst>
      <p:ext uri="{BB962C8B-B14F-4D97-AF65-F5344CB8AC3E}">
        <p14:creationId xmlns:p14="http://schemas.microsoft.com/office/powerpoint/2010/main" val="12930973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4a6383955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4a6383955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41444D"/>
                </a:solidFill>
                <a:effectLst/>
                <a:latin typeface="Helvetica" panose="020B0604020202020204" pitchFamily="34" charset="0"/>
              </a:rPr>
              <a:t>S.C.U.L.P.T for Accessibility was developed by </a:t>
            </a:r>
            <a:r>
              <a:rPr lang="en-US" b="0" i="0" u="none" strike="noStrike" dirty="0">
                <a:solidFill>
                  <a:srgbClr val="DF1B2B"/>
                </a:solidFill>
                <a:effectLst/>
                <a:latin typeface="Helvetica" panose="020B0604020202020204" pitchFamily="34" charset="0"/>
                <a:hlinkClick r:id="rId3"/>
              </a:rPr>
              <a:t>Worcestershire County Council</a:t>
            </a:r>
            <a:r>
              <a:rPr lang="en-US" b="0" i="0" dirty="0">
                <a:solidFill>
                  <a:srgbClr val="41444D"/>
                </a:solidFill>
                <a:effectLst/>
                <a:latin typeface="Helvetica" panose="020B0604020202020204" pitchFamily="34" charset="0"/>
              </a:rPr>
              <a:t> and provides a handy  acronym for remembering 6 principles for designing accessible learning materials. You can</a:t>
            </a:r>
            <a:r>
              <a:rPr lang="en-US" b="0" i="0" u="none" strike="noStrike" dirty="0">
                <a:solidFill>
                  <a:srgbClr val="DF1B2B"/>
                </a:solidFill>
                <a:effectLst/>
                <a:latin typeface="Helvetica" panose="020B0604020202020204" pitchFamily="34" charset="0"/>
                <a:hlinkClick r:id="rId4"/>
              </a:rPr>
              <a:t> find out more about S.C.U.L.P.T on Ability Net</a:t>
            </a:r>
            <a:r>
              <a:rPr lang="en-US" b="0" i="0" dirty="0">
                <a:solidFill>
                  <a:srgbClr val="41444D"/>
                </a:solidFill>
                <a:effectLst/>
                <a:latin typeface="Helvetica" panose="020B0604020202020204" pitchFamily="34" charset="0"/>
              </a:rPr>
              <a:t>.</a:t>
            </a:r>
          </a:p>
          <a:p>
            <a:br>
              <a:rPr lang="en-US" dirty="0"/>
            </a:br>
            <a:endParaRPr dirty="0"/>
          </a:p>
        </p:txBody>
      </p:sp>
    </p:spTree>
    <p:extLst>
      <p:ext uri="{BB962C8B-B14F-4D97-AF65-F5344CB8AC3E}">
        <p14:creationId xmlns:p14="http://schemas.microsoft.com/office/powerpoint/2010/main" val="41558456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25514d5365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25514d5365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000000"/>
                </a:solidFill>
                <a:effectLst/>
                <a:latin typeface="Open Sans" panose="020B0606030504020204" pitchFamily="34" charset="0"/>
              </a:rPr>
              <a:t> screen readers may read all capitalized links letter by letter which can be very difficult to comprehend.</a:t>
            </a:r>
            <a:endParaRPr dirty="0"/>
          </a:p>
        </p:txBody>
      </p:sp>
    </p:spTree>
    <p:extLst>
      <p:ext uri="{BB962C8B-B14F-4D97-AF65-F5344CB8AC3E}">
        <p14:creationId xmlns:p14="http://schemas.microsoft.com/office/powerpoint/2010/main" val="9778309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23b3f8461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23b3f846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25514d5365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25514d5365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000000"/>
                </a:solidFill>
                <a:effectLst/>
                <a:latin typeface="Open Sans" panose="020B0606030504020204" pitchFamily="34" charset="0"/>
              </a:rPr>
              <a:t> screen readers may read all capitalized links letter by letter which can be very difficult to comprehend.</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25514d5365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25514d5365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41726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25514d5365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25514d5365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25514d5365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25514d536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https://medium.com/valtech-design/inclusive-design-dd4e03f82094</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25514d5365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25514d536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20618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28dee1d198_1_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28dee1d198_1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28dee1d198_1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28dee1d198_1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a3a73e9a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3a73e9a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47340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a3a73e9a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3a73e9a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5458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23b3f84614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23b3f8461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a3a73e9a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3a73e9a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2996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23b3f84614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23b3f8461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5057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23b3f8461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23b3f846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23b3f8461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23b3f846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32609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ck Title">
  <p:cSld name="CUSTOM">
    <p:bg>
      <p:bgPr>
        <a:no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537254" y="4181399"/>
            <a:ext cx="3355825" cy="257700"/>
          </a:xfrm>
          <a:prstGeom prst="rect">
            <a:avLst/>
          </a:prstGeom>
          <a:noFill/>
          <a:ln>
            <a:noFill/>
          </a:ln>
        </p:spPr>
      </p:pic>
      <p:sp>
        <p:nvSpPr>
          <p:cNvPr id="11" name="Google Shape;11;p2"/>
          <p:cNvSpPr txBox="1">
            <a:spLocks noGrp="1"/>
          </p:cNvSpPr>
          <p:nvPr>
            <p:ph type="title"/>
          </p:nvPr>
        </p:nvSpPr>
        <p:spPr>
          <a:xfrm>
            <a:off x="541975" y="2036775"/>
            <a:ext cx="4847100" cy="1736100"/>
          </a:xfrm>
          <a:prstGeom prst="rect">
            <a:avLst/>
          </a:prstGeom>
        </p:spPr>
        <p:txBody>
          <a:bodyPr spcFirstLastPara="1" wrap="square" lIns="0" tIns="0" rIns="0" bIns="0" anchor="t" anchorCtr="0">
            <a:normAutofit/>
          </a:bodyPr>
          <a:lstStyle>
            <a:lvl1pPr lvl="0">
              <a:lnSpc>
                <a:spcPct val="95000"/>
              </a:lnSpc>
              <a:spcBef>
                <a:spcPts val="0"/>
              </a:spcBef>
              <a:spcAft>
                <a:spcPts val="0"/>
              </a:spcAft>
              <a:buSzPts val="4000"/>
              <a:buNone/>
              <a:defRPr sz="4000"/>
            </a:lvl1pPr>
            <a:lvl2pPr lvl="1">
              <a:lnSpc>
                <a:spcPct val="95000"/>
              </a:lnSpc>
              <a:spcBef>
                <a:spcPts val="0"/>
              </a:spcBef>
              <a:spcAft>
                <a:spcPts val="0"/>
              </a:spcAft>
              <a:buSzPts val="2800"/>
              <a:buNone/>
              <a:defRPr>
                <a:latin typeface="Roboto Mono Light"/>
                <a:ea typeface="Roboto Mono Light"/>
                <a:cs typeface="Roboto Mono Light"/>
                <a:sym typeface="Roboto Mono Light"/>
              </a:defRPr>
            </a:lvl2pPr>
            <a:lvl3pPr lvl="2">
              <a:lnSpc>
                <a:spcPct val="95000"/>
              </a:lnSpc>
              <a:spcBef>
                <a:spcPts val="0"/>
              </a:spcBef>
              <a:spcAft>
                <a:spcPts val="0"/>
              </a:spcAft>
              <a:buSzPts val="2800"/>
              <a:buNone/>
              <a:defRPr>
                <a:latin typeface="Roboto Mono Light"/>
                <a:ea typeface="Roboto Mono Light"/>
                <a:cs typeface="Roboto Mono Light"/>
                <a:sym typeface="Roboto Mono Light"/>
              </a:defRPr>
            </a:lvl3pPr>
            <a:lvl4pPr lvl="3">
              <a:lnSpc>
                <a:spcPct val="95000"/>
              </a:lnSpc>
              <a:spcBef>
                <a:spcPts val="0"/>
              </a:spcBef>
              <a:spcAft>
                <a:spcPts val="0"/>
              </a:spcAft>
              <a:buSzPts val="2800"/>
              <a:buNone/>
              <a:defRPr>
                <a:latin typeface="Roboto Mono Light"/>
                <a:ea typeface="Roboto Mono Light"/>
                <a:cs typeface="Roboto Mono Light"/>
                <a:sym typeface="Roboto Mono Light"/>
              </a:defRPr>
            </a:lvl4pPr>
            <a:lvl5pPr lvl="4">
              <a:lnSpc>
                <a:spcPct val="95000"/>
              </a:lnSpc>
              <a:spcBef>
                <a:spcPts val="0"/>
              </a:spcBef>
              <a:spcAft>
                <a:spcPts val="0"/>
              </a:spcAft>
              <a:buSzPts val="2800"/>
              <a:buNone/>
              <a:defRPr>
                <a:latin typeface="Roboto Mono Light"/>
                <a:ea typeface="Roboto Mono Light"/>
                <a:cs typeface="Roboto Mono Light"/>
                <a:sym typeface="Roboto Mono Light"/>
              </a:defRPr>
            </a:lvl5pPr>
            <a:lvl6pPr lvl="5">
              <a:lnSpc>
                <a:spcPct val="95000"/>
              </a:lnSpc>
              <a:spcBef>
                <a:spcPts val="0"/>
              </a:spcBef>
              <a:spcAft>
                <a:spcPts val="0"/>
              </a:spcAft>
              <a:buSzPts val="2800"/>
              <a:buNone/>
              <a:defRPr>
                <a:latin typeface="Roboto Mono Light"/>
                <a:ea typeface="Roboto Mono Light"/>
                <a:cs typeface="Roboto Mono Light"/>
                <a:sym typeface="Roboto Mono Light"/>
              </a:defRPr>
            </a:lvl6pPr>
            <a:lvl7pPr lvl="6">
              <a:lnSpc>
                <a:spcPct val="95000"/>
              </a:lnSpc>
              <a:spcBef>
                <a:spcPts val="0"/>
              </a:spcBef>
              <a:spcAft>
                <a:spcPts val="0"/>
              </a:spcAft>
              <a:buSzPts val="2800"/>
              <a:buNone/>
              <a:defRPr>
                <a:latin typeface="Roboto Mono Light"/>
                <a:ea typeface="Roboto Mono Light"/>
                <a:cs typeface="Roboto Mono Light"/>
                <a:sym typeface="Roboto Mono Light"/>
              </a:defRPr>
            </a:lvl7pPr>
            <a:lvl8pPr lvl="7">
              <a:lnSpc>
                <a:spcPct val="95000"/>
              </a:lnSpc>
              <a:spcBef>
                <a:spcPts val="0"/>
              </a:spcBef>
              <a:spcAft>
                <a:spcPts val="0"/>
              </a:spcAft>
              <a:buSzPts val="2800"/>
              <a:buNone/>
              <a:defRPr>
                <a:latin typeface="Roboto Mono Light"/>
                <a:ea typeface="Roboto Mono Light"/>
                <a:cs typeface="Roboto Mono Light"/>
                <a:sym typeface="Roboto Mono Light"/>
              </a:defRPr>
            </a:lvl8pPr>
            <a:lvl9pPr lvl="8">
              <a:lnSpc>
                <a:spcPct val="95000"/>
              </a:lnSpc>
              <a:spcBef>
                <a:spcPts val="0"/>
              </a:spcBef>
              <a:spcAft>
                <a:spcPts val="0"/>
              </a:spcAft>
              <a:buSzPts val="2800"/>
              <a:buNone/>
              <a:defRPr>
                <a:latin typeface="Roboto Mono Light"/>
                <a:ea typeface="Roboto Mono Light"/>
                <a:cs typeface="Roboto Mono Light"/>
                <a:sym typeface="Roboto Mono Light"/>
              </a:defRPr>
            </a:lvl9pPr>
          </a:lstStyle>
          <a:p>
            <a:endParaRPr/>
          </a:p>
        </p:txBody>
      </p:sp>
      <p:sp>
        <p:nvSpPr>
          <p:cNvPr id="12" name="Google Shape;12;p2"/>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a:bodyPr>
          <a:lstStyle>
            <a:lvl1pPr lvl="0">
              <a:spcBef>
                <a:spcPts val="0"/>
              </a:spcBef>
              <a:spcAft>
                <a:spcPts val="0"/>
              </a:spcAft>
              <a:buClr>
                <a:schemeClr val="accent1"/>
              </a:buClr>
              <a:buSzPts val="1500"/>
              <a:buFont typeface="Google Sans"/>
              <a:buNone/>
              <a:defRPr sz="1500">
                <a:solidFill>
                  <a:schemeClr val="accent1"/>
                </a:solidFill>
                <a:latin typeface="Google Sans"/>
                <a:ea typeface="Google Sans"/>
                <a:cs typeface="Google Sans"/>
                <a:sym typeface="Google Sans"/>
              </a:defRPr>
            </a:lvl1pPr>
            <a:lvl2pPr lvl="1">
              <a:spcBef>
                <a:spcPts val="0"/>
              </a:spcBef>
              <a:spcAft>
                <a:spcPts val="0"/>
              </a:spcAft>
              <a:buClr>
                <a:schemeClr val="accent1"/>
              </a:buClr>
              <a:buSzPts val="1500"/>
              <a:buNone/>
              <a:defRPr sz="1500">
                <a:solidFill>
                  <a:schemeClr val="accent1"/>
                </a:solidFill>
              </a:defRPr>
            </a:lvl2pPr>
            <a:lvl3pPr lvl="2">
              <a:spcBef>
                <a:spcPts val="0"/>
              </a:spcBef>
              <a:spcAft>
                <a:spcPts val="0"/>
              </a:spcAft>
              <a:buClr>
                <a:schemeClr val="accent1"/>
              </a:buClr>
              <a:buSzPts val="1500"/>
              <a:buNone/>
              <a:defRPr sz="1500">
                <a:solidFill>
                  <a:schemeClr val="accent1"/>
                </a:solidFill>
              </a:defRPr>
            </a:lvl3pPr>
            <a:lvl4pPr lvl="3">
              <a:spcBef>
                <a:spcPts val="0"/>
              </a:spcBef>
              <a:spcAft>
                <a:spcPts val="0"/>
              </a:spcAft>
              <a:buClr>
                <a:schemeClr val="accent1"/>
              </a:buClr>
              <a:buSzPts val="1500"/>
              <a:buNone/>
              <a:defRPr sz="1500">
                <a:solidFill>
                  <a:schemeClr val="accent1"/>
                </a:solidFill>
              </a:defRPr>
            </a:lvl4pPr>
            <a:lvl5pPr lvl="4">
              <a:spcBef>
                <a:spcPts val="0"/>
              </a:spcBef>
              <a:spcAft>
                <a:spcPts val="0"/>
              </a:spcAft>
              <a:buClr>
                <a:schemeClr val="accent1"/>
              </a:buClr>
              <a:buSzPts val="1500"/>
              <a:buNone/>
              <a:defRPr sz="1500">
                <a:solidFill>
                  <a:schemeClr val="accent1"/>
                </a:solidFill>
              </a:defRPr>
            </a:lvl5pPr>
            <a:lvl6pPr lvl="5">
              <a:spcBef>
                <a:spcPts val="0"/>
              </a:spcBef>
              <a:spcAft>
                <a:spcPts val="0"/>
              </a:spcAft>
              <a:buClr>
                <a:schemeClr val="accent1"/>
              </a:buClr>
              <a:buSzPts val="1500"/>
              <a:buNone/>
              <a:defRPr sz="1500">
                <a:solidFill>
                  <a:schemeClr val="accent1"/>
                </a:solidFill>
              </a:defRPr>
            </a:lvl6pPr>
            <a:lvl7pPr lvl="6">
              <a:spcBef>
                <a:spcPts val="0"/>
              </a:spcBef>
              <a:spcAft>
                <a:spcPts val="0"/>
              </a:spcAft>
              <a:buClr>
                <a:schemeClr val="accent1"/>
              </a:buClr>
              <a:buSzPts val="1500"/>
              <a:buNone/>
              <a:defRPr sz="1500">
                <a:solidFill>
                  <a:schemeClr val="accent1"/>
                </a:solidFill>
              </a:defRPr>
            </a:lvl7pPr>
            <a:lvl8pPr lvl="7">
              <a:spcBef>
                <a:spcPts val="0"/>
              </a:spcBef>
              <a:spcAft>
                <a:spcPts val="0"/>
              </a:spcAft>
              <a:buClr>
                <a:schemeClr val="accent1"/>
              </a:buClr>
              <a:buSzPts val="1500"/>
              <a:buNone/>
              <a:defRPr sz="1500">
                <a:solidFill>
                  <a:schemeClr val="accent1"/>
                </a:solidFill>
              </a:defRPr>
            </a:lvl8pPr>
            <a:lvl9pPr lvl="8">
              <a:spcBef>
                <a:spcPts val="0"/>
              </a:spcBef>
              <a:spcAft>
                <a:spcPts val="0"/>
              </a:spcAft>
              <a:buClr>
                <a:schemeClr val="accent1"/>
              </a:buClr>
              <a:buSzPts val="1500"/>
              <a:buNone/>
              <a:defRPr sz="1500">
                <a:solidFill>
                  <a:schemeClr val="accen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alf Page List">
  <p:cSld name="SECTION_TITLE_AND_DESCRIPTION">
    <p:spTree>
      <p:nvGrpSpPr>
        <p:cNvPr id="1" name="Shape 48"/>
        <p:cNvGrpSpPr/>
        <p:nvPr/>
      </p:nvGrpSpPr>
      <p:grpSpPr>
        <a:xfrm>
          <a:off x="0" y="0"/>
          <a:ext cx="0" cy="0"/>
          <a:chOff x="0" y="0"/>
          <a:chExt cx="0" cy="0"/>
        </a:xfrm>
      </p:grpSpPr>
      <p:sp>
        <p:nvSpPr>
          <p:cNvPr id="49" name="Google Shape;4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 name="Google Shape;50;p15"/>
          <p:cNvSpPr txBox="1">
            <a:spLocks noGrp="1"/>
          </p:cNvSpPr>
          <p:nvPr>
            <p:ph type="title"/>
          </p:nvPr>
        </p:nvSpPr>
        <p:spPr>
          <a:xfrm>
            <a:off x="311700" y="555600"/>
            <a:ext cx="37062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pic>
        <p:nvPicPr>
          <p:cNvPr id="51" name="Google Shape;51;p15"/>
          <p:cNvPicPr preferRelativeResize="0"/>
          <p:nvPr/>
        </p:nvPicPr>
        <p:blipFill>
          <a:blip r:embed="rId2">
            <a:alphaModFix/>
          </a:blip>
          <a:stretch>
            <a:fillRect/>
          </a:stretch>
        </p:blipFill>
        <p:spPr>
          <a:xfrm>
            <a:off x="394000" y="4671987"/>
            <a:ext cx="2156224" cy="165575"/>
          </a:xfrm>
          <a:prstGeom prst="rect">
            <a:avLst/>
          </a:prstGeom>
          <a:noFill/>
          <a:ln>
            <a:noFill/>
          </a:ln>
        </p:spPr>
      </p:pic>
      <p:sp>
        <p:nvSpPr>
          <p:cNvPr id="52" name="Google Shape;52;p15"/>
          <p:cNvSpPr txBox="1">
            <a:spLocks noGrp="1"/>
          </p:cNvSpPr>
          <p:nvPr>
            <p:ph type="body" idx="1"/>
          </p:nvPr>
        </p:nvSpPr>
        <p:spPr>
          <a:xfrm>
            <a:off x="311700" y="1389600"/>
            <a:ext cx="3761700" cy="3179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rtl="0">
              <a:spcBef>
                <a:spcPts val="0"/>
              </a:spcBef>
              <a:spcAft>
                <a:spcPts val="0"/>
              </a:spcAft>
              <a:buClr>
                <a:srgbClr val="5F6368"/>
              </a:buClr>
              <a:buSzPts val="1600"/>
              <a:buChar char="○"/>
              <a:defRPr sz="1600">
                <a:solidFill>
                  <a:srgbClr val="5F6368"/>
                </a:solidFill>
              </a:defRPr>
            </a:lvl2pPr>
            <a:lvl3pPr marL="1371600" lvl="2" indent="-330200" rtl="0">
              <a:spcBef>
                <a:spcPts val="0"/>
              </a:spcBef>
              <a:spcAft>
                <a:spcPts val="0"/>
              </a:spcAft>
              <a:buClr>
                <a:srgbClr val="5F6368"/>
              </a:buClr>
              <a:buSzPts val="1600"/>
              <a:buChar char="■"/>
              <a:defRPr sz="1600">
                <a:solidFill>
                  <a:srgbClr val="5F6368"/>
                </a:solidFill>
              </a:defRPr>
            </a:lvl3pPr>
            <a:lvl4pPr marL="1828800" lvl="3" indent="-330200" rtl="0">
              <a:spcBef>
                <a:spcPts val="0"/>
              </a:spcBef>
              <a:spcAft>
                <a:spcPts val="0"/>
              </a:spcAft>
              <a:buClr>
                <a:srgbClr val="5F6368"/>
              </a:buClr>
              <a:buSzPts val="1600"/>
              <a:buChar char="●"/>
              <a:defRPr sz="1600">
                <a:solidFill>
                  <a:srgbClr val="5F6368"/>
                </a:solidFill>
              </a:defRPr>
            </a:lvl4pPr>
            <a:lvl5pPr marL="2286000" lvl="4" indent="-330200" rtl="0">
              <a:spcBef>
                <a:spcPts val="0"/>
              </a:spcBef>
              <a:spcAft>
                <a:spcPts val="0"/>
              </a:spcAft>
              <a:buClr>
                <a:srgbClr val="5F6368"/>
              </a:buClr>
              <a:buSzPts val="1600"/>
              <a:buChar char="○"/>
              <a:defRPr sz="1600">
                <a:solidFill>
                  <a:srgbClr val="5F6368"/>
                </a:solidFill>
              </a:defRPr>
            </a:lvl5pPr>
            <a:lvl6pPr marL="2743200" lvl="5" indent="-330200" rtl="0">
              <a:spcBef>
                <a:spcPts val="0"/>
              </a:spcBef>
              <a:spcAft>
                <a:spcPts val="0"/>
              </a:spcAft>
              <a:buClr>
                <a:srgbClr val="5F6368"/>
              </a:buClr>
              <a:buSzPts val="1600"/>
              <a:buChar char="■"/>
              <a:defRPr sz="1600">
                <a:solidFill>
                  <a:srgbClr val="5F6368"/>
                </a:solidFill>
              </a:defRPr>
            </a:lvl6pPr>
            <a:lvl7pPr marL="3200400" lvl="6" indent="-330200" rtl="0">
              <a:spcBef>
                <a:spcPts val="0"/>
              </a:spcBef>
              <a:spcAft>
                <a:spcPts val="0"/>
              </a:spcAft>
              <a:buClr>
                <a:srgbClr val="5F6368"/>
              </a:buClr>
              <a:buSzPts val="1600"/>
              <a:buChar char="●"/>
              <a:defRPr sz="1600">
                <a:solidFill>
                  <a:srgbClr val="5F6368"/>
                </a:solidFill>
              </a:defRPr>
            </a:lvl7pPr>
            <a:lvl8pPr marL="3657600" lvl="7" indent="-330200" rtl="0">
              <a:spcBef>
                <a:spcPts val="0"/>
              </a:spcBef>
              <a:spcAft>
                <a:spcPts val="0"/>
              </a:spcAft>
              <a:buClr>
                <a:srgbClr val="5F6368"/>
              </a:buClr>
              <a:buSzPts val="1600"/>
              <a:buChar char="○"/>
              <a:defRPr sz="1600">
                <a:solidFill>
                  <a:srgbClr val="5F6368"/>
                </a:solidFill>
              </a:defRPr>
            </a:lvl8pPr>
            <a:lvl9pPr marL="4114800" lvl="8" indent="-330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Half Page Quote">
  <p:cSld name="SECTION_TITLE_AND_DESCRIPTION_1">
    <p:spTree>
      <p:nvGrpSpPr>
        <p:cNvPr id="1" name="Shape 53"/>
        <p:cNvGrpSpPr/>
        <p:nvPr/>
      </p:nvGrpSpPr>
      <p:grpSpPr>
        <a:xfrm>
          <a:off x="0" y="0"/>
          <a:ext cx="0" cy="0"/>
          <a:chOff x="0" y="0"/>
          <a:chExt cx="0" cy="0"/>
        </a:xfrm>
      </p:grpSpPr>
      <p:sp>
        <p:nvSpPr>
          <p:cNvPr id="54" name="Google Shape;5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5" name="Google Shape;55;p16"/>
          <p:cNvSpPr txBox="1">
            <a:spLocks noGrp="1"/>
          </p:cNvSpPr>
          <p:nvPr>
            <p:ph type="title"/>
          </p:nvPr>
        </p:nvSpPr>
        <p:spPr>
          <a:xfrm>
            <a:off x="311700" y="555600"/>
            <a:ext cx="4312800" cy="41076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900"/>
              <a:buNone/>
              <a:defRPr sz="29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pic>
        <p:nvPicPr>
          <p:cNvPr id="56" name="Google Shape;56;p16"/>
          <p:cNvPicPr preferRelativeResize="0"/>
          <p:nvPr/>
        </p:nvPicPr>
        <p:blipFill>
          <a:blip r:embed="rId2">
            <a:alphaModFix/>
          </a:blip>
          <a:stretch>
            <a:fillRect/>
          </a:stretch>
        </p:blipFill>
        <p:spPr>
          <a:xfrm>
            <a:off x="394000" y="4671987"/>
            <a:ext cx="2156224" cy="165575"/>
          </a:xfrm>
          <a:prstGeom prst="rect">
            <a:avLst/>
          </a:prstGeom>
          <a:noFill/>
          <a:ln>
            <a:noFill/>
          </a:ln>
        </p:spPr>
      </p:pic>
      <p:pic>
        <p:nvPicPr>
          <p:cNvPr id="57" name="Google Shape;57;p16"/>
          <p:cNvPicPr preferRelativeResize="0"/>
          <p:nvPr/>
        </p:nvPicPr>
        <p:blipFill>
          <a:blip r:embed="rId3">
            <a:alphaModFix/>
          </a:blip>
          <a:stretch>
            <a:fillRect/>
          </a:stretch>
        </p:blipFill>
        <p:spPr>
          <a:xfrm>
            <a:off x="5149834" y="0"/>
            <a:ext cx="3994166" cy="51435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alf Page Number">
  <p:cSld name="SECTION_TITLE_AND_DESCRIPTION_1_1">
    <p:spTree>
      <p:nvGrpSpPr>
        <p:cNvPr id="1" name="Shape 58"/>
        <p:cNvGrpSpPr/>
        <p:nvPr/>
      </p:nvGrpSpPr>
      <p:grpSpPr>
        <a:xfrm>
          <a:off x="0" y="0"/>
          <a:ext cx="0" cy="0"/>
          <a:chOff x="0" y="0"/>
          <a:chExt cx="0" cy="0"/>
        </a:xfrm>
      </p:grpSpPr>
      <p:sp>
        <p:nvSpPr>
          <p:cNvPr id="59" name="Google Shape;5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17"/>
          <p:cNvSpPr txBox="1">
            <a:spLocks noGrp="1"/>
          </p:cNvSpPr>
          <p:nvPr>
            <p:ph type="title" hasCustomPrompt="1"/>
          </p:nvPr>
        </p:nvSpPr>
        <p:spPr>
          <a:xfrm>
            <a:off x="311700" y="1840275"/>
            <a:ext cx="2518500" cy="1462200"/>
          </a:xfrm>
          <a:prstGeom prst="rect">
            <a:avLst/>
          </a:prstGeom>
        </p:spPr>
        <p:txBody>
          <a:bodyPr spcFirstLastPara="1" wrap="square" lIns="91425" tIns="91425" rIns="91425" bIns="91425" anchor="b" anchorCtr="0">
            <a:normAutofit/>
          </a:bodyPr>
          <a:lstStyle>
            <a:lvl1pPr lvl="0" rtl="0">
              <a:spcBef>
                <a:spcPts val="0"/>
              </a:spcBef>
              <a:spcAft>
                <a:spcPts val="0"/>
              </a:spcAft>
              <a:buClr>
                <a:srgbClr val="202124"/>
              </a:buClr>
              <a:buSzPts val="8700"/>
              <a:buNone/>
              <a:defRPr sz="8700">
                <a:solidFill>
                  <a:srgbClr val="202124"/>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61" name="Google Shape;61;p17"/>
          <p:cNvSpPr txBox="1">
            <a:spLocks noGrp="1"/>
          </p:cNvSpPr>
          <p:nvPr>
            <p:ph type="title" idx="2"/>
          </p:nvPr>
        </p:nvSpPr>
        <p:spPr>
          <a:xfrm>
            <a:off x="311700" y="1257225"/>
            <a:ext cx="3994200" cy="5838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5F6368"/>
              </a:buClr>
              <a:buSzPts val="2500"/>
              <a:buFont typeface="Roboto Mono Light"/>
              <a:buNone/>
              <a:defRPr sz="2500" b="0">
                <a:solidFill>
                  <a:srgbClr val="5F6368"/>
                </a:solidFill>
                <a:latin typeface="Roboto Mono Light"/>
                <a:ea typeface="Roboto Mono Light"/>
                <a:cs typeface="Roboto Mono Light"/>
                <a:sym typeface="Roboto Mono Light"/>
              </a:defRPr>
            </a:lvl1pPr>
            <a:lvl2pPr lvl="1" rtl="0">
              <a:spcBef>
                <a:spcPts val="0"/>
              </a:spcBef>
              <a:spcAft>
                <a:spcPts val="0"/>
              </a:spcAft>
              <a:buClr>
                <a:srgbClr val="5F6368"/>
              </a:buClr>
              <a:buSzPts val="2800"/>
              <a:buNone/>
              <a:defRPr>
                <a:solidFill>
                  <a:srgbClr val="5F6368"/>
                </a:solidFill>
              </a:defRPr>
            </a:lvl2pPr>
            <a:lvl3pPr lvl="2" rtl="0">
              <a:spcBef>
                <a:spcPts val="0"/>
              </a:spcBef>
              <a:spcAft>
                <a:spcPts val="0"/>
              </a:spcAft>
              <a:buClr>
                <a:srgbClr val="5F6368"/>
              </a:buClr>
              <a:buSzPts val="2800"/>
              <a:buNone/>
              <a:defRPr>
                <a:solidFill>
                  <a:srgbClr val="5F6368"/>
                </a:solidFill>
              </a:defRPr>
            </a:lvl3pPr>
            <a:lvl4pPr lvl="3" rtl="0">
              <a:spcBef>
                <a:spcPts val="0"/>
              </a:spcBef>
              <a:spcAft>
                <a:spcPts val="0"/>
              </a:spcAft>
              <a:buClr>
                <a:srgbClr val="5F6368"/>
              </a:buClr>
              <a:buSzPts val="2800"/>
              <a:buNone/>
              <a:defRPr>
                <a:solidFill>
                  <a:srgbClr val="5F6368"/>
                </a:solidFill>
              </a:defRPr>
            </a:lvl4pPr>
            <a:lvl5pPr lvl="4" rtl="0">
              <a:spcBef>
                <a:spcPts val="0"/>
              </a:spcBef>
              <a:spcAft>
                <a:spcPts val="0"/>
              </a:spcAft>
              <a:buClr>
                <a:srgbClr val="5F6368"/>
              </a:buClr>
              <a:buSzPts val="2800"/>
              <a:buNone/>
              <a:defRPr>
                <a:solidFill>
                  <a:srgbClr val="5F6368"/>
                </a:solidFill>
              </a:defRPr>
            </a:lvl5pPr>
            <a:lvl6pPr lvl="5" rtl="0">
              <a:spcBef>
                <a:spcPts val="0"/>
              </a:spcBef>
              <a:spcAft>
                <a:spcPts val="0"/>
              </a:spcAft>
              <a:buClr>
                <a:srgbClr val="5F6368"/>
              </a:buClr>
              <a:buSzPts val="2800"/>
              <a:buNone/>
              <a:defRPr>
                <a:solidFill>
                  <a:srgbClr val="5F6368"/>
                </a:solidFill>
              </a:defRPr>
            </a:lvl6pPr>
            <a:lvl7pPr lvl="6" rtl="0">
              <a:spcBef>
                <a:spcPts val="0"/>
              </a:spcBef>
              <a:spcAft>
                <a:spcPts val="0"/>
              </a:spcAft>
              <a:buClr>
                <a:srgbClr val="5F6368"/>
              </a:buClr>
              <a:buSzPts val="2800"/>
              <a:buNone/>
              <a:defRPr>
                <a:solidFill>
                  <a:srgbClr val="5F6368"/>
                </a:solidFill>
              </a:defRPr>
            </a:lvl7pPr>
            <a:lvl8pPr lvl="7" rtl="0">
              <a:spcBef>
                <a:spcPts val="0"/>
              </a:spcBef>
              <a:spcAft>
                <a:spcPts val="0"/>
              </a:spcAft>
              <a:buClr>
                <a:srgbClr val="5F6368"/>
              </a:buClr>
              <a:buSzPts val="2800"/>
              <a:buNone/>
              <a:defRPr>
                <a:solidFill>
                  <a:srgbClr val="5F6368"/>
                </a:solidFill>
              </a:defRPr>
            </a:lvl8pPr>
            <a:lvl9pPr lvl="8" rtl="0">
              <a:spcBef>
                <a:spcPts val="0"/>
              </a:spcBef>
              <a:spcAft>
                <a:spcPts val="0"/>
              </a:spcAft>
              <a:buClr>
                <a:srgbClr val="5F6368"/>
              </a:buClr>
              <a:buSzPts val="2800"/>
              <a:buNone/>
              <a:defRPr>
                <a:solidFill>
                  <a:srgbClr val="5F6368"/>
                </a:solidFill>
              </a:defRPr>
            </a:lvl9pPr>
          </a:lstStyle>
          <a:p>
            <a:endParaRPr/>
          </a:p>
        </p:txBody>
      </p:sp>
      <p:sp>
        <p:nvSpPr>
          <p:cNvPr id="62" name="Google Shape;62;p17"/>
          <p:cNvSpPr txBox="1">
            <a:spLocks noGrp="1"/>
          </p:cNvSpPr>
          <p:nvPr>
            <p:ph type="title" idx="3"/>
          </p:nvPr>
        </p:nvSpPr>
        <p:spPr>
          <a:xfrm>
            <a:off x="311700" y="3302475"/>
            <a:ext cx="4121100" cy="5838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5F6368"/>
              </a:buClr>
              <a:buSzPts val="2500"/>
              <a:buFont typeface="Roboto Mono Light"/>
              <a:buNone/>
              <a:defRPr sz="2500" b="0">
                <a:solidFill>
                  <a:srgbClr val="5F6368"/>
                </a:solidFill>
                <a:latin typeface="Roboto Mono Light"/>
                <a:ea typeface="Roboto Mono Light"/>
                <a:cs typeface="Roboto Mono Light"/>
                <a:sym typeface="Roboto Mono Light"/>
              </a:defRPr>
            </a:lvl1pPr>
            <a:lvl2pPr lvl="1"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2pPr>
            <a:lvl3pPr lvl="2"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3pPr>
            <a:lvl4pPr lvl="3"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4pPr>
            <a:lvl5pPr lvl="4"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5pPr>
            <a:lvl6pPr lvl="5"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6pPr>
            <a:lvl7pPr lvl="6"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7pPr>
            <a:lvl8pPr lvl="7"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8pPr>
            <a:lvl9pPr lvl="8"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9pPr>
          </a:lstStyle>
          <a:p>
            <a:endParaRPr/>
          </a:p>
        </p:txBody>
      </p:sp>
      <p:pic>
        <p:nvPicPr>
          <p:cNvPr id="63" name="Google Shape;63;p17"/>
          <p:cNvPicPr preferRelativeResize="0"/>
          <p:nvPr/>
        </p:nvPicPr>
        <p:blipFill>
          <a:blip r:embed="rId2">
            <a:alphaModFix/>
          </a:blip>
          <a:stretch>
            <a:fillRect/>
          </a:stretch>
        </p:blipFill>
        <p:spPr>
          <a:xfrm>
            <a:off x="394000" y="4671987"/>
            <a:ext cx="2156224" cy="165575"/>
          </a:xfrm>
          <a:prstGeom prst="rect">
            <a:avLst/>
          </a:prstGeom>
          <a:noFill/>
          <a:ln>
            <a:noFill/>
          </a:ln>
        </p:spPr>
      </p:pic>
      <p:pic>
        <p:nvPicPr>
          <p:cNvPr id="64" name="Google Shape;64;p17"/>
          <p:cNvPicPr preferRelativeResize="0"/>
          <p:nvPr/>
        </p:nvPicPr>
        <p:blipFill>
          <a:blip r:embed="rId3">
            <a:alphaModFix/>
          </a:blip>
          <a:stretch>
            <a:fillRect/>
          </a:stretch>
        </p:blipFill>
        <p:spPr>
          <a:xfrm>
            <a:off x="5149834" y="0"/>
            <a:ext cx="3994166" cy="51435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8"/>
          <p:cNvSpPr txBox="1">
            <a:spLocks noGrp="1"/>
          </p:cNvSpPr>
          <p:nvPr>
            <p:ph type="title" hasCustomPrompt="1"/>
          </p:nvPr>
        </p:nvSpPr>
        <p:spPr>
          <a:xfrm>
            <a:off x="2170025" y="1840275"/>
            <a:ext cx="4803900" cy="1462200"/>
          </a:xfrm>
          <a:prstGeom prst="rect">
            <a:avLst/>
          </a:prstGeom>
        </p:spPr>
        <p:txBody>
          <a:bodyPr spcFirstLastPara="1" wrap="square" lIns="91425" tIns="91425" rIns="91425" bIns="91425" anchor="b" anchorCtr="0">
            <a:normAutofit/>
          </a:bodyPr>
          <a:lstStyle>
            <a:lvl1pPr lvl="0" algn="ctr">
              <a:spcBef>
                <a:spcPts val="0"/>
              </a:spcBef>
              <a:spcAft>
                <a:spcPts val="0"/>
              </a:spcAft>
              <a:buClr>
                <a:srgbClr val="202124"/>
              </a:buClr>
              <a:buSzPts val="9000"/>
              <a:buNone/>
              <a:defRPr sz="9000">
                <a:solidFill>
                  <a:srgbClr val="202124"/>
                </a:solidFill>
              </a:defRPr>
            </a:lvl1pPr>
            <a:lvl2pPr lvl="1"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2pPr>
            <a:lvl3pPr lvl="2"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3pPr>
            <a:lvl4pPr lvl="3"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4pPr>
            <a:lvl5pPr lvl="4"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5pPr>
            <a:lvl6pPr lvl="5"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6pPr>
            <a:lvl7pPr lvl="6"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7pPr>
            <a:lvl8pPr lvl="7"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8pPr>
            <a:lvl9pPr lvl="8"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9pPr>
          </a:lstStyle>
          <a:p>
            <a:r>
              <a:t>xx%</a:t>
            </a:r>
          </a:p>
        </p:txBody>
      </p:sp>
      <p:sp>
        <p:nvSpPr>
          <p:cNvPr id="67" name="Google Shape;6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8" name="Google Shape;68;p18"/>
          <p:cNvSpPr txBox="1">
            <a:spLocks noGrp="1"/>
          </p:cNvSpPr>
          <p:nvPr>
            <p:ph type="title" idx="2"/>
          </p:nvPr>
        </p:nvSpPr>
        <p:spPr>
          <a:xfrm>
            <a:off x="1037250" y="1257225"/>
            <a:ext cx="7069500" cy="5838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5F6368"/>
              </a:buClr>
              <a:buSzPts val="2800"/>
              <a:buFont typeface="Roboto Mono Light"/>
              <a:buNone/>
              <a:defRPr b="0">
                <a:solidFill>
                  <a:srgbClr val="5F6368"/>
                </a:solidFill>
                <a:latin typeface="Roboto Mono Light"/>
                <a:ea typeface="Roboto Mono Light"/>
                <a:cs typeface="Roboto Mono Light"/>
                <a:sym typeface="Roboto Mono Light"/>
              </a:defRPr>
            </a:lvl1pPr>
            <a:lvl2pPr lvl="1" algn="ctr">
              <a:spcBef>
                <a:spcPts val="0"/>
              </a:spcBef>
              <a:spcAft>
                <a:spcPts val="0"/>
              </a:spcAft>
              <a:buClr>
                <a:srgbClr val="5F6368"/>
              </a:buClr>
              <a:buSzPts val="2800"/>
              <a:buNone/>
              <a:defRPr>
                <a:solidFill>
                  <a:srgbClr val="5F6368"/>
                </a:solidFill>
              </a:defRPr>
            </a:lvl2pPr>
            <a:lvl3pPr lvl="2" algn="ctr">
              <a:spcBef>
                <a:spcPts val="0"/>
              </a:spcBef>
              <a:spcAft>
                <a:spcPts val="0"/>
              </a:spcAft>
              <a:buClr>
                <a:srgbClr val="5F6368"/>
              </a:buClr>
              <a:buSzPts val="2800"/>
              <a:buNone/>
              <a:defRPr>
                <a:solidFill>
                  <a:srgbClr val="5F6368"/>
                </a:solidFill>
              </a:defRPr>
            </a:lvl3pPr>
            <a:lvl4pPr lvl="3" algn="ctr">
              <a:spcBef>
                <a:spcPts val="0"/>
              </a:spcBef>
              <a:spcAft>
                <a:spcPts val="0"/>
              </a:spcAft>
              <a:buClr>
                <a:srgbClr val="5F6368"/>
              </a:buClr>
              <a:buSzPts val="2800"/>
              <a:buNone/>
              <a:defRPr>
                <a:solidFill>
                  <a:srgbClr val="5F6368"/>
                </a:solidFill>
              </a:defRPr>
            </a:lvl4pPr>
            <a:lvl5pPr lvl="4" algn="ctr">
              <a:spcBef>
                <a:spcPts val="0"/>
              </a:spcBef>
              <a:spcAft>
                <a:spcPts val="0"/>
              </a:spcAft>
              <a:buClr>
                <a:srgbClr val="5F6368"/>
              </a:buClr>
              <a:buSzPts val="2800"/>
              <a:buNone/>
              <a:defRPr>
                <a:solidFill>
                  <a:srgbClr val="5F6368"/>
                </a:solidFill>
              </a:defRPr>
            </a:lvl5pPr>
            <a:lvl6pPr lvl="5" algn="ctr">
              <a:spcBef>
                <a:spcPts val="0"/>
              </a:spcBef>
              <a:spcAft>
                <a:spcPts val="0"/>
              </a:spcAft>
              <a:buClr>
                <a:srgbClr val="5F6368"/>
              </a:buClr>
              <a:buSzPts val="2800"/>
              <a:buNone/>
              <a:defRPr>
                <a:solidFill>
                  <a:srgbClr val="5F6368"/>
                </a:solidFill>
              </a:defRPr>
            </a:lvl6pPr>
            <a:lvl7pPr lvl="6" algn="ctr">
              <a:spcBef>
                <a:spcPts val="0"/>
              </a:spcBef>
              <a:spcAft>
                <a:spcPts val="0"/>
              </a:spcAft>
              <a:buClr>
                <a:srgbClr val="5F6368"/>
              </a:buClr>
              <a:buSzPts val="2800"/>
              <a:buNone/>
              <a:defRPr>
                <a:solidFill>
                  <a:srgbClr val="5F6368"/>
                </a:solidFill>
              </a:defRPr>
            </a:lvl7pPr>
            <a:lvl8pPr lvl="7" algn="ctr">
              <a:spcBef>
                <a:spcPts val="0"/>
              </a:spcBef>
              <a:spcAft>
                <a:spcPts val="0"/>
              </a:spcAft>
              <a:buClr>
                <a:srgbClr val="5F6368"/>
              </a:buClr>
              <a:buSzPts val="2800"/>
              <a:buNone/>
              <a:defRPr>
                <a:solidFill>
                  <a:srgbClr val="5F6368"/>
                </a:solidFill>
              </a:defRPr>
            </a:lvl8pPr>
            <a:lvl9pPr lvl="8" algn="ctr">
              <a:spcBef>
                <a:spcPts val="0"/>
              </a:spcBef>
              <a:spcAft>
                <a:spcPts val="0"/>
              </a:spcAft>
              <a:buClr>
                <a:srgbClr val="5F6368"/>
              </a:buClr>
              <a:buSzPts val="2800"/>
              <a:buNone/>
              <a:defRPr>
                <a:solidFill>
                  <a:srgbClr val="5F6368"/>
                </a:solidFill>
              </a:defRPr>
            </a:lvl9pPr>
          </a:lstStyle>
          <a:p>
            <a:endParaRPr/>
          </a:p>
        </p:txBody>
      </p:sp>
      <p:sp>
        <p:nvSpPr>
          <p:cNvPr id="69" name="Google Shape;69;p18"/>
          <p:cNvSpPr txBox="1">
            <a:spLocks noGrp="1"/>
          </p:cNvSpPr>
          <p:nvPr>
            <p:ph type="title" idx="3"/>
          </p:nvPr>
        </p:nvSpPr>
        <p:spPr>
          <a:xfrm>
            <a:off x="1037250" y="3302475"/>
            <a:ext cx="7069500" cy="5838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5F6368"/>
              </a:buClr>
              <a:buSzPts val="2800"/>
              <a:buFont typeface="Roboto Mono Light"/>
              <a:buNone/>
              <a:defRPr b="0">
                <a:solidFill>
                  <a:srgbClr val="5F6368"/>
                </a:solidFill>
                <a:latin typeface="Roboto Mono Light"/>
                <a:ea typeface="Roboto Mono Light"/>
                <a:cs typeface="Roboto Mono Light"/>
                <a:sym typeface="Roboto Mono Light"/>
              </a:defRPr>
            </a:lvl1pPr>
            <a:lvl2pPr lvl="1" algn="ctr" rtl="0">
              <a:spcBef>
                <a:spcPts val="0"/>
              </a:spcBef>
              <a:spcAft>
                <a:spcPts val="0"/>
              </a:spcAft>
              <a:buClr>
                <a:srgbClr val="5F6368"/>
              </a:buClr>
              <a:buSzPts val="2800"/>
              <a:buNone/>
              <a:defRPr>
                <a:solidFill>
                  <a:srgbClr val="5F6368"/>
                </a:solidFill>
              </a:defRPr>
            </a:lvl2pPr>
            <a:lvl3pPr lvl="2" algn="ctr" rtl="0">
              <a:spcBef>
                <a:spcPts val="0"/>
              </a:spcBef>
              <a:spcAft>
                <a:spcPts val="0"/>
              </a:spcAft>
              <a:buClr>
                <a:srgbClr val="5F6368"/>
              </a:buClr>
              <a:buSzPts val="2800"/>
              <a:buNone/>
              <a:defRPr>
                <a:solidFill>
                  <a:srgbClr val="5F6368"/>
                </a:solidFill>
              </a:defRPr>
            </a:lvl3pPr>
            <a:lvl4pPr lvl="3" algn="ctr" rtl="0">
              <a:spcBef>
                <a:spcPts val="0"/>
              </a:spcBef>
              <a:spcAft>
                <a:spcPts val="0"/>
              </a:spcAft>
              <a:buClr>
                <a:srgbClr val="5F6368"/>
              </a:buClr>
              <a:buSzPts val="2800"/>
              <a:buNone/>
              <a:defRPr>
                <a:solidFill>
                  <a:srgbClr val="5F6368"/>
                </a:solidFill>
              </a:defRPr>
            </a:lvl4pPr>
            <a:lvl5pPr lvl="4" algn="ctr" rtl="0">
              <a:spcBef>
                <a:spcPts val="0"/>
              </a:spcBef>
              <a:spcAft>
                <a:spcPts val="0"/>
              </a:spcAft>
              <a:buClr>
                <a:srgbClr val="5F6368"/>
              </a:buClr>
              <a:buSzPts val="2800"/>
              <a:buNone/>
              <a:defRPr>
                <a:solidFill>
                  <a:srgbClr val="5F6368"/>
                </a:solidFill>
              </a:defRPr>
            </a:lvl5pPr>
            <a:lvl6pPr lvl="5" algn="ctr" rtl="0">
              <a:spcBef>
                <a:spcPts val="0"/>
              </a:spcBef>
              <a:spcAft>
                <a:spcPts val="0"/>
              </a:spcAft>
              <a:buClr>
                <a:srgbClr val="5F6368"/>
              </a:buClr>
              <a:buSzPts val="2800"/>
              <a:buNone/>
              <a:defRPr>
                <a:solidFill>
                  <a:srgbClr val="5F6368"/>
                </a:solidFill>
              </a:defRPr>
            </a:lvl6pPr>
            <a:lvl7pPr lvl="6" algn="ctr" rtl="0">
              <a:spcBef>
                <a:spcPts val="0"/>
              </a:spcBef>
              <a:spcAft>
                <a:spcPts val="0"/>
              </a:spcAft>
              <a:buClr>
                <a:srgbClr val="5F6368"/>
              </a:buClr>
              <a:buSzPts val="2800"/>
              <a:buNone/>
              <a:defRPr>
                <a:solidFill>
                  <a:srgbClr val="5F6368"/>
                </a:solidFill>
              </a:defRPr>
            </a:lvl7pPr>
            <a:lvl8pPr lvl="7" algn="ctr" rtl="0">
              <a:spcBef>
                <a:spcPts val="0"/>
              </a:spcBef>
              <a:spcAft>
                <a:spcPts val="0"/>
              </a:spcAft>
              <a:buClr>
                <a:srgbClr val="5F6368"/>
              </a:buClr>
              <a:buSzPts val="2800"/>
              <a:buNone/>
              <a:defRPr>
                <a:solidFill>
                  <a:srgbClr val="5F6368"/>
                </a:solidFill>
              </a:defRPr>
            </a:lvl8pPr>
            <a:lvl9pPr lvl="8" algn="ctr" rtl="0">
              <a:spcBef>
                <a:spcPts val="0"/>
              </a:spcBef>
              <a:spcAft>
                <a:spcPts val="0"/>
              </a:spcAft>
              <a:buClr>
                <a:srgbClr val="5F6368"/>
              </a:buClr>
              <a:buSzPts val="2800"/>
              <a:buNone/>
              <a:defRPr>
                <a:solidFill>
                  <a:srgbClr val="5F6368"/>
                </a:solidFill>
              </a:defRPr>
            </a:lvl9pPr>
          </a:lstStyle>
          <a:p>
            <a:endParaRPr/>
          </a:p>
        </p:txBody>
      </p:sp>
      <p:pic>
        <p:nvPicPr>
          <p:cNvPr id="70" name="Google Shape;70;p18"/>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1"/>
        <p:cNvGrpSpPr/>
        <p:nvPr/>
      </p:nvGrpSpPr>
      <p:grpSpPr>
        <a:xfrm>
          <a:off x="0" y="0"/>
          <a:ext cx="0" cy="0"/>
          <a:chOff x="0" y="0"/>
          <a:chExt cx="0" cy="0"/>
        </a:xfrm>
      </p:grpSpPr>
      <p:sp>
        <p:nvSpPr>
          <p:cNvPr id="72" name="Google Shape;72;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73" name="Google Shape;73;p19"/>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 Green">
  <p:cSld name="CUSTOM_1_1">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chemeClr val="accent4"/>
              </a:buClr>
              <a:buSzPts val="1600"/>
              <a:buFont typeface="Google Sans"/>
              <a:buNone/>
              <a:defRPr sz="1600">
                <a:solidFill>
                  <a:schemeClr val="accent4"/>
                </a:solidFill>
                <a:latin typeface="Google Sans"/>
                <a:ea typeface="Google Sans"/>
                <a:cs typeface="Google Sans"/>
                <a:sym typeface="Google Sans"/>
              </a:defRPr>
            </a:lvl1pPr>
            <a:lvl2pPr lvl="1" rtl="0">
              <a:spcBef>
                <a:spcPts val="0"/>
              </a:spcBef>
              <a:spcAft>
                <a:spcPts val="0"/>
              </a:spcAft>
              <a:buClr>
                <a:schemeClr val="accent4"/>
              </a:buClr>
              <a:buSzPts val="1500"/>
              <a:buNone/>
              <a:defRPr sz="1500">
                <a:solidFill>
                  <a:schemeClr val="accent4"/>
                </a:solidFill>
              </a:defRPr>
            </a:lvl2pPr>
            <a:lvl3pPr lvl="2" rtl="0">
              <a:spcBef>
                <a:spcPts val="0"/>
              </a:spcBef>
              <a:spcAft>
                <a:spcPts val="0"/>
              </a:spcAft>
              <a:buClr>
                <a:schemeClr val="accent4"/>
              </a:buClr>
              <a:buSzPts val="1500"/>
              <a:buNone/>
              <a:defRPr sz="1500">
                <a:solidFill>
                  <a:schemeClr val="accent4"/>
                </a:solidFill>
              </a:defRPr>
            </a:lvl3pPr>
            <a:lvl4pPr lvl="3" rtl="0">
              <a:spcBef>
                <a:spcPts val="0"/>
              </a:spcBef>
              <a:spcAft>
                <a:spcPts val="0"/>
              </a:spcAft>
              <a:buClr>
                <a:schemeClr val="accent4"/>
              </a:buClr>
              <a:buSzPts val="1500"/>
              <a:buNone/>
              <a:defRPr sz="1500">
                <a:solidFill>
                  <a:schemeClr val="accent4"/>
                </a:solidFill>
              </a:defRPr>
            </a:lvl4pPr>
            <a:lvl5pPr lvl="4" rtl="0">
              <a:spcBef>
                <a:spcPts val="0"/>
              </a:spcBef>
              <a:spcAft>
                <a:spcPts val="0"/>
              </a:spcAft>
              <a:buClr>
                <a:schemeClr val="accent4"/>
              </a:buClr>
              <a:buSzPts val="1500"/>
              <a:buNone/>
              <a:defRPr sz="1500">
                <a:solidFill>
                  <a:schemeClr val="accent4"/>
                </a:solidFill>
              </a:defRPr>
            </a:lvl5pPr>
            <a:lvl6pPr lvl="5" rtl="0">
              <a:spcBef>
                <a:spcPts val="0"/>
              </a:spcBef>
              <a:spcAft>
                <a:spcPts val="0"/>
              </a:spcAft>
              <a:buClr>
                <a:schemeClr val="accent4"/>
              </a:buClr>
              <a:buSzPts val="1500"/>
              <a:buNone/>
              <a:defRPr sz="1500">
                <a:solidFill>
                  <a:schemeClr val="accent4"/>
                </a:solidFill>
              </a:defRPr>
            </a:lvl6pPr>
            <a:lvl7pPr lvl="6" rtl="0">
              <a:spcBef>
                <a:spcPts val="0"/>
              </a:spcBef>
              <a:spcAft>
                <a:spcPts val="0"/>
              </a:spcAft>
              <a:buClr>
                <a:schemeClr val="accent4"/>
              </a:buClr>
              <a:buSzPts val="1500"/>
              <a:buNone/>
              <a:defRPr sz="1500">
                <a:solidFill>
                  <a:schemeClr val="accent4"/>
                </a:solidFill>
              </a:defRPr>
            </a:lvl7pPr>
            <a:lvl8pPr lvl="7" rtl="0">
              <a:spcBef>
                <a:spcPts val="0"/>
              </a:spcBef>
              <a:spcAft>
                <a:spcPts val="0"/>
              </a:spcAft>
              <a:buClr>
                <a:schemeClr val="accent4"/>
              </a:buClr>
              <a:buSzPts val="1500"/>
              <a:buNone/>
              <a:defRPr sz="1500">
                <a:solidFill>
                  <a:schemeClr val="accent4"/>
                </a:solidFill>
              </a:defRPr>
            </a:lvl8pPr>
            <a:lvl9pPr lvl="8" rtl="0">
              <a:spcBef>
                <a:spcPts val="0"/>
              </a:spcBef>
              <a:spcAft>
                <a:spcPts val="0"/>
              </a:spcAft>
              <a:buClr>
                <a:schemeClr val="accent4"/>
              </a:buClr>
              <a:buSzPts val="1500"/>
              <a:buNone/>
              <a:defRPr sz="15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 Yellow">
  <p:cSld name="CUSTOM_1_1_1">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5"/>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rgbClr val="EA8600"/>
              </a:buClr>
              <a:buSzPts val="1600"/>
              <a:buFont typeface="Google Sans"/>
              <a:buNone/>
              <a:defRPr sz="1600">
                <a:solidFill>
                  <a:srgbClr val="EA8600"/>
                </a:solidFill>
                <a:latin typeface="Google Sans"/>
                <a:ea typeface="Google Sans"/>
                <a:cs typeface="Google Sans"/>
                <a:sym typeface="Google Sans"/>
              </a:defRPr>
            </a:lvl1pPr>
            <a:lvl2pPr lvl="1" rtl="0">
              <a:spcBef>
                <a:spcPts val="0"/>
              </a:spcBef>
              <a:spcAft>
                <a:spcPts val="0"/>
              </a:spcAft>
              <a:buClr>
                <a:srgbClr val="EA8600"/>
              </a:buClr>
              <a:buSzPts val="1500"/>
              <a:buNone/>
              <a:defRPr sz="1500">
                <a:solidFill>
                  <a:srgbClr val="EA8600"/>
                </a:solidFill>
              </a:defRPr>
            </a:lvl2pPr>
            <a:lvl3pPr lvl="2" rtl="0">
              <a:spcBef>
                <a:spcPts val="0"/>
              </a:spcBef>
              <a:spcAft>
                <a:spcPts val="0"/>
              </a:spcAft>
              <a:buClr>
                <a:srgbClr val="EA8600"/>
              </a:buClr>
              <a:buSzPts val="1500"/>
              <a:buNone/>
              <a:defRPr sz="1500">
                <a:solidFill>
                  <a:srgbClr val="EA8600"/>
                </a:solidFill>
              </a:defRPr>
            </a:lvl3pPr>
            <a:lvl4pPr lvl="3" rtl="0">
              <a:spcBef>
                <a:spcPts val="0"/>
              </a:spcBef>
              <a:spcAft>
                <a:spcPts val="0"/>
              </a:spcAft>
              <a:buClr>
                <a:srgbClr val="EA8600"/>
              </a:buClr>
              <a:buSzPts val="1500"/>
              <a:buNone/>
              <a:defRPr sz="1500">
                <a:solidFill>
                  <a:srgbClr val="EA8600"/>
                </a:solidFill>
              </a:defRPr>
            </a:lvl4pPr>
            <a:lvl5pPr lvl="4" rtl="0">
              <a:spcBef>
                <a:spcPts val="0"/>
              </a:spcBef>
              <a:spcAft>
                <a:spcPts val="0"/>
              </a:spcAft>
              <a:buClr>
                <a:srgbClr val="EA8600"/>
              </a:buClr>
              <a:buSzPts val="1500"/>
              <a:buNone/>
              <a:defRPr sz="1500">
                <a:solidFill>
                  <a:srgbClr val="EA8600"/>
                </a:solidFill>
              </a:defRPr>
            </a:lvl5pPr>
            <a:lvl6pPr lvl="5" rtl="0">
              <a:spcBef>
                <a:spcPts val="0"/>
              </a:spcBef>
              <a:spcAft>
                <a:spcPts val="0"/>
              </a:spcAft>
              <a:buClr>
                <a:srgbClr val="EA8600"/>
              </a:buClr>
              <a:buSzPts val="1500"/>
              <a:buNone/>
              <a:defRPr sz="1500">
                <a:solidFill>
                  <a:srgbClr val="EA8600"/>
                </a:solidFill>
              </a:defRPr>
            </a:lvl6pPr>
            <a:lvl7pPr lvl="6" rtl="0">
              <a:spcBef>
                <a:spcPts val="0"/>
              </a:spcBef>
              <a:spcAft>
                <a:spcPts val="0"/>
              </a:spcAft>
              <a:buClr>
                <a:srgbClr val="EA8600"/>
              </a:buClr>
              <a:buSzPts val="1500"/>
              <a:buNone/>
              <a:defRPr sz="1500">
                <a:solidFill>
                  <a:srgbClr val="EA8600"/>
                </a:solidFill>
              </a:defRPr>
            </a:lvl7pPr>
            <a:lvl8pPr lvl="7" rtl="0">
              <a:spcBef>
                <a:spcPts val="0"/>
              </a:spcBef>
              <a:spcAft>
                <a:spcPts val="0"/>
              </a:spcAft>
              <a:buClr>
                <a:srgbClr val="EA8600"/>
              </a:buClr>
              <a:buSzPts val="1500"/>
              <a:buNone/>
              <a:defRPr sz="1500">
                <a:solidFill>
                  <a:srgbClr val="EA8600"/>
                </a:solidFill>
              </a:defRPr>
            </a:lvl8pPr>
            <a:lvl9pPr lvl="8" rtl="0">
              <a:spcBef>
                <a:spcPts val="0"/>
              </a:spcBef>
              <a:spcAft>
                <a:spcPts val="0"/>
              </a:spcAft>
              <a:buClr>
                <a:srgbClr val="EA8600"/>
              </a:buClr>
              <a:buSzPts val="1500"/>
              <a:buNone/>
              <a:defRPr sz="1500">
                <a:solidFill>
                  <a:srgbClr val="EA86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 Red">
  <p:cSld name="CUSTOM_1_1_1_1">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6"/>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chemeClr val="accent2"/>
              </a:buClr>
              <a:buSzPts val="1600"/>
              <a:buFont typeface="Google Sans"/>
              <a:buNone/>
              <a:defRPr sz="1600">
                <a:solidFill>
                  <a:schemeClr val="accent2"/>
                </a:solidFill>
                <a:latin typeface="Google Sans"/>
                <a:ea typeface="Google Sans"/>
                <a:cs typeface="Google Sans"/>
                <a:sym typeface="Google Sans"/>
              </a:defRPr>
            </a:lvl1pPr>
            <a:lvl2pPr lvl="1" rtl="0">
              <a:spcBef>
                <a:spcPts val="0"/>
              </a:spcBef>
              <a:spcAft>
                <a:spcPts val="0"/>
              </a:spcAft>
              <a:buClr>
                <a:schemeClr val="accent2"/>
              </a:buClr>
              <a:buSzPts val="1500"/>
              <a:buNone/>
              <a:defRPr sz="1500">
                <a:solidFill>
                  <a:schemeClr val="accent2"/>
                </a:solidFill>
              </a:defRPr>
            </a:lvl2pPr>
            <a:lvl3pPr lvl="2" rtl="0">
              <a:spcBef>
                <a:spcPts val="0"/>
              </a:spcBef>
              <a:spcAft>
                <a:spcPts val="0"/>
              </a:spcAft>
              <a:buClr>
                <a:schemeClr val="accent2"/>
              </a:buClr>
              <a:buSzPts val="1500"/>
              <a:buNone/>
              <a:defRPr sz="1500">
                <a:solidFill>
                  <a:schemeClr val="accent2"/>
                </a:solidFill>
              </a:defRPr>
            </a:lvl3pPr>
            <a:lvl4pPr lvl="3" rtl="0">
              <a:spcBef>
                <a:spcPts val="0"/>
              </a:spcBef>
              <a:spcAft>
                <a:spcPts val="0"/>
              </a:spcAft>
              <a:buClr>
                <a:schemeClr val="accent2"/>
              </a:buClr>
              <a:buSzPts val="1500"/>
              <a:buNone/>
              <a:defRPr sz="1500">
                <a:solidFill>
                  <a:schemeClr val="accent2"/>
                </a:solidFill>
              </a:defRPr>
            </a:lvl4pPr>
            <a:lvl5pPr lvl="4" rtl="0">
              <a:spcBef>
                <a:spcPts val="0"/>
              </a:spcBef>
              <a:spcAft>
                <a:spcPts val="0"/>
              </a:spcAft>
              <a:buClr>
                <a:schemeClr val="accent2"/>
              </a:buClr>
              <a:buSzPts val="1500"/>
              <a:buNone/>
              <a:defRPr sz="1500">
                <a:solidFill>
                  <a:schemeClr val="accent2"/>
                </a:solidFill>
              </a:defRPr>
            </a:lvl5pPr>
            <a:lvl6pPr lvl="5" rtl="0">
              <a:spcBef>
                <a:spcPts val="0"/>
              </a:spcBef>
              <a:spcAft>
                <a:spcPts val="0"/>
              </a:spcAft>
              <a:buClr>
                <a:schemeClr val="accent2"/>
              </a:buClr>
              <a:buSzPts val="1500"/>
              <a:buNone/>
              <a:defRPr sz="1500">
                <a:solidFill>
                  <a:schemeClr val="accent2"/>
                </a:solidFill>
              </a:defRPr>
            </a:lvl6pPr>
            <a:lvl7pPr lvl="6" rtl="0">
              <a:spcBef>
                <a:spcPts val="0"/>
              </a:spcBef>
              <a:spcAft>
                <a:spcPts val="0"/>
              </a:spcAft>
              <a:buClr>
                <a:schemeClr val="accent2"/>
              </a:buClr>
              <a:buSzPts val="1500"/>
              <a:buNone/>
              <a:defRPr sz="1500">
                <a:solidFill>
                  <a:schemeClr val="accent2"/>
                </a:solidFill>
              </a:defRPr>
            </a:lvl7pPr>
            <a:lvl8pPr lvl="7" rtl="0">
              <a:spcBef>
                <a:spcPts val="0"/>
              </a:spcBef>
              <a:spcAft>
                <a:spcPts val="0"/>
              </a:spcAft>
              <a:buClr>
                <a:schemeClr val="accent2"/>
              </a:buClr>
              <a:buSzPts val="1500"/>
              <a:buNone/>
              <a:defRPr sz="1500">
                <a:solidFill>
                  <a:schemeClr val="accent2"/>
                </a:solidFill>
              </a:defRPr>
            </a:lvl8pPr>
            <a:lvl9pPr lvl="8" rtl="0">
              <a:spcBef>
                <a:spcPts val="0"/>
              </a:spcBef>
              <a:spcAft>
                <a:spcPts val="0"/>
              </a:spcAft>
              <a:buClr>
                <a:schemeClr val="accent2"/>
              </a:buClr>
              <a:buSzPts val="1500"/>
              <a:buNone/>
              <a:defRPr sz="1500">
                <a:solidFill>
                  <a:schemeClr val="accent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 Full Screen - Green">
  <p:cSld name="CUSTOM_5_1">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2863450" y="2179550"/>
            <a:ext cx="5718300" cy="1673400"/>
          </a:xfrm>
          <a:prstGeom prst="rect">
            <a:avLst/>
          </a:prstGeom>
        </p:spPr>
        <p:txBody>
          <a:bodyPr spcFirstLastPara="1" wrap="square" lIns="0" tIns="0" rIns="0" bIns="0" anchor="t" anchorCtr="0">
            <a:normAutofit/>
          </a:bodyPr>
          <a:lstStyle>
            <a:lvl1pPr lvl="0" rtl="0">
              <a:spcBef>
                <a:spcPts val="0"/>
              </a:spcBef>
              <a:spcAft>
                <a:spcPts val="0"/>
              </a:spcAft>
              <a:buClr>
                <a:schemeClr val="lt1"/>
              </a:buClr>
              <a:buSzPts val="3650"/>
              <a:buNone/>
              <a:defRPr sz="3650">
                <a:solidFill>
                  <a:schemeClr val="lt1"/>
                </a:solidFill>
              </a:defRPr>
            </a:lvl1pPr>
            <a:lvl2pPr lvl="1" rtl="0">
              <a:spcBef>
                <a:spcPts val="0"/>
              </a:spcBef>
              <a:spcAft>
                <a:spcPts val="0"/>
              </a:spcAft>
              <a:buClr>
                <a:schemeClr val="lt1"/>
              </a:buClr>
              <a:buSzPts val="3650"/>
              <a:buNone/>
              <a:defRPr sz="3650">
                <a:solidFill>
                  <a:schemeClr val="lt1"/>
                </a:solidFill>
              </a:defRPr>
            </a:lvl2pPr>
            <a:lvl3pPr lvl="2" rtl="0">
              <a:spcBef>
                <a:spcPts val="0"/>
              </a:spcBef>
              <a:spcAft>
                <a:spcPts val="0"/>
              </a:spcAft>
              <a:buClr>
                <a:schemeClr val="lt1"/>
              </a:buClr>
              <a:buSzPts val="3650"/>
              <a:buNone/>
              <a:defRPr sz="3650">
                <a:solidFill>
                  <a:schemeClr val="lt1"/>
                </a:solidFill>
              </a:defRPr>
            </a:lvl3pPr>
            <a:lvl4pPr lvl="3" rtl="0">
              <a:spcBef>
                <a:spcPts val="0"/>
              </a:spcBef>
              <a:spcAft>
                <a:spcPts val="0"/>
              </a:spcAft>
              <a:buClr>
                <a:schemeClr val="lt1"/>
              </a:buClr>
              <a:buSzPts val="3650"/>
              <a:buNone/>
              <a:defRPr sz="3650">
                <a:solidFill>
                  <a:schemeClr val="lt1"/>
                </a:solidFill>
              </a:defRPr>
            </a:lvl4pPr>
            <a:lvl5pPr lvl="4" rtl="0">
              <a:spcBef>
                <a:spcPts val="0"/>
              </a:spcBef>
              <a:spcAft>
                <a:spcPts val="0"/>
              </a:spcAft>
              <a:buClr>
                <a:schemeClr val="lt1"/>
              </a:buClr>
              <a:buSzPts val="3650"/>
              <a:buNone/>
              <a:defRPr sz="3650">
                <a:solidFill>
                  <a:schemeClr val="lt1"/>
                </a:solidFill>
              </a:defRPr>
            </a:lvl5pPr>
            <a:lvl6pPr lvl="5" rtl="0">
              <a:spcBef>
                <a:spcPts val="0"/>
              </a:spcBef>
              <a:spcAft>
                <a:spcPts val="0"/>
              </a:spcAft>
              <a:buClr>
                <a:schemeClr val="lt1"/>
              </a:buClr>
              <a:buSzPts val="3650"/>
              <a:buNone/>
              <a:defRPr sz="3650">
                <a:solidFill>
                  <a:schemeClr val="lt1"/>
                </a:solidFill>
              </a:defRPr>
            </a:lvl6pPr>
            <a:lvl7pPr lvl="6" rtl="0">
              <a:spcBef>
                <a:spcPts val="0"/>
              </a:spcBef>
              <a:spcAft>
                <a:spcPts val="0"/>
              </a:spcAft>
              <a:buClr>
                <a:schemeClr val="lt1"/>
              </a:buClr>
              <a:buSzPts val="3650"/>
              <a:buNone/>
              <a:defRPr sz="3650">
                <a:solidFill>
                  <a:schemeClr val="lt1"/>
                </a:solidFill>
              </a:defRPr>
            </a:lvl7pPr>
            <a:lvl8pPr lvl="7" rtl="0">
              <a:spcBef>
                <a:spcPts val="0"/>
              </a:spcBef>
              <a:spcAft>
                <a:spcPts val="0"/>
              </a:spcAft>
              <a:buClr>
                <a:schemeClr val="lt1"/>
              </a:buClr>
              <a:buSzPts val="3650"/>
              <a:buNone/>
              <a:defRPr sz="3650">
                <a:solidFill>
                  <a:schemeClr val="lt1"/>
                </a:solidFill>
              </a:defRPr>
            </a:lvl8pPr>
            <a:lvl9pPr lvl="8" rtl="0">
              <a:spcBef>
                <a:spcPts val="0"/>
              </a:spcBef>
              <a:spcAft>
                <a:spcPts val="0"/>
              </a:spcAft>
              <a:buClr>
                <a:schemeClr val="lt1"/>
              </a:buClr>
              <a:buSzPts val="3650"/>
              <a:buNone/>
              <a:defRPr sz="365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 Image - Split Screen">
  <p:cSld name="CUSTOM_12">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11"/>
          <p:cNvSpPr txBox="1">
            <a:spLocks noGrp="1"/>
          </p:cNvSpPr>
          <p:nvPr>
            <p:ph type="title"/>
          </p:nvPr>
        </p:nvSpPr>
        <p:spPr>
          <a:xfrm>
            <a:off x="794975" y="1333800"/>
            <a:ext cx="3541800" cy="24759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 Image - Full Screen">
  <p:cSld name="CUSTOM_13">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2"/>
          <p:cNvSpPr txBox="1">
            <a:spLocks noGrp="1"/>
          </p:cNvSpPr>
          <p:nvPr>
            <p:ph type="title"/>
          </p:nvPr>
        </p:nvSpPr>
        <p:spPr>
          <a:xfrm>
            <a:off x="4740450" y="1030300"/>
            <a:ext cx="3669600" cy="249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mp; Two Columns" type="twoColTx">
  <p:cSld name="TITLE_AND_TWO_COLUMNS">
    <p:spTree>
      <p:nvGrpSpPr>
        <p:cNvPr id="1" name="Shape 37"/>
        <p:cNvGrpSpPr/>
        <p:nvPr/>
      </p:nvGrpSpPr>
      <p:grpSpPr>
        <a:xfrm>
          <a:off x="0" y="0"/>
          <a:ext cx="0" cy="0"/>
          <a:chOff x="0" y="0"/>
          <a:chExt cx="0" cy="0"/>
        </a:xfrm>
      </p:grpSpPr>
      <p:sp>
        <p:nvSpPr>
          <p:cNvPr id="38" name="Google Shape;38;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9" name="Google Shape;39;p13"/>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a:spcBef>
                <a:spcPts val="0"/>
              </a:spcBef>
              <a:spcAft>
                <a:spcPts val="0"/>
              </a:spcAft>
              <a:buClr>
                <a:srgbClr val="5F6368"/>
              </a:buClr>
              <a:buSzPts val="1600"/>
              <a:buChar char="○"/>
              <a:defRPr sz="1600">
                <a:solidFill>
                  <a:srgbClr val="5F6368"/>
                </a:solidFill>
              </a:defRPr>
            </a:lvl2pPr>
            <a:lvl3pPr marL="1371600" lvl="2" indent="-330200">
              <a:spcBef>
                <a:spcPts val="0"/>
              </a:spcBef>
              <a:spcAft>
                <a:spcPts val="0"/>
              </a:spcAft>
              <a:buClr>
                <a:srgbClr val="5F6368"/>
              </a:buClr>
              <a:buSzPts val="1600"/>
              <a:buChar char="■"/>
              <a:defRPr sz="1600">
                <a:solidFill>
                  <a:srgbClr val="5F6368"/>
                </a:solidFill>
              </a:defRPr>
            </a:lvl3pPr>
            <a:lvl4pPr marL="1828800" lvl="3" indent="-330200">
              <a:spcBef>
                <a:spcPts val="0"/>
              </a:spcBef>
              <a:spcAft>
                <a:spcPts val="0"/>
              </a:spcAft>
              <a:buClr>
                <a:srgbClr val="5F6368"/>
              </a:buClr>
              <a:buSzPts val="1600"/>
              <a:buChar char="●"/>
              <a:defRPr sz="1600">
                <a:solidFill>
                  <a:srgbClr val="5F6368"/>
                </a:solidFill>
              </a:defRPr>
            </a:lvl4pPr>
            <a:lvl5pPr marL="2286000" lvl="4" indent="-330200">
              <a:spcBef>
                <a:spcPts val="0"/>
              </a:spcBef>
              <a:spcAft>
                <a:spcPts val="0"/>
              </a:spcAft>
              <a:buClr>
                <a:srgbClr val="5F6368"/>
              </a:buClr>
              <a:buSzPts val="1600"/>
              <a:buChar char="○"/>
              <a:defRPr sz="1600">
                <a:solidFill>
                  <a:srgbClr val="5F6368"/>
                </a:solidFill>
              </a:defRPr>
            </a:lvl5pPr>
            <a:lvl6pPr marL="2743200" lvl="5" indent="-330200">
              <a:spcBef>
                <a:spcPts val="0"/>
              </a:spcBef>
              <a:spcAft>
                <a:spcPts val="0"/>
              </a:spcAft>
              <a:buClr>
                <a:srgbClr val="5F6368"/>
              </a:buClr>
              <a:buSzPts val="1600"/>
              <a:buChar char="■"/>
              <a:defRPr sz="1600">
                <a:solidFill>
                  <a:srgbClr val="5F6368"/>
                </a:solidFill>
              </a:defRPr>
            </a:lvl6pPr>
            <a:lvl7pPr marL="3200400" lvl="6" indent="-330200">
              <a:spcBef>
                <a:spcPts val="0"/>
              </a:spcBef>
              <a:spcAft>
                <a:spcPts val="0"/>
              </a:spcAft>
              <a:buClr>
                <a:srgbClr val="5F6368"/>
              </a:buClr>
              <a:buSzPts val="1600"/>
              <a:buChar char="●"/>
              <a:defRPr sz="1600">
                <a:solidFill>
                  <a:srgbClr val="5F6368"/>
                </a:solidFill>
              </a:defRPr>
            </a:lvl7pPr>
            <a:lvl8pPr marL="3657600" lvl="7" indent="-330200">
              <a:spcBef>
                <a:spcPts val="0"/>
              </a:spcBef>
              <a:spcAft>
                <a:spcPts val="0"/>
              </a:spcAft>
              <a:buClr>
                <a:srgbClr val="5F6368"/>
              </a:buClr>
              <a:buSzPts val="1600"/>
              <a:buChar char="○"/>
              <a:defRPr sz="1600">
                <a:solidFill>
                  <a:srgbClr val="5F6368"/>
                </a:solidFill>
              </a:defRPr>
            </a:lvl8pPr>
            <a:lvl9pPr marL="4114800" lvl="8" indent="-330200">
              <a:spcBef>
                <a:spcPts val="0"/>
              </a:spcBef>
              <a:spcAft>
                <a:spcPts val="0"/>
              </a:spcAft>
              <a:buClr>
                <a:srgbClr val="5F6368"/>
              </a:buClr>
              <a:buSzPts val="1600"/>
              <a:buChar char="■"/>
              <a:defRPr sz="1600">
                <a:solidFill>
                  <a:srgbClr val="5F6368"/>
                </a:solidFill>
              </a:defRPr>
            </a:lvl9pPr>
          </a:lstStyle>
          <a:p>
            <a:endParaRPr/>
          </a:p>
        </p:txBody>
      </p:sp>
      <p:sp>
        <p:nvSpPr>
          <p:cNvPr id="40" name="Google Shape;40;p1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a:spcBef>
                <a:spcPts val="0"/>
              </a:spcBef>
              <a:spcAft>
                <a:spcPts val="0"/>
              </a:spcAft>
              <a:buClr>
                <a:srgbClr val="5F6368"/>
              </a:buClr>
              <a:buSzPts val="1600"/>
              <a:buChar char="○"/>
              <a:defRPr sz="1600">
                <a:solidFill>
                  <a:srgbClr val="5F6368"/>
                </a:solidFill>
              </a:defRPr>
            </a:lvl2pPr>
            <a:lvl3pPr marL="1371600" lvl="2" indent="-330200">
              <a:spcBef>
                <a:spcPts val="0"/>
              </a:spcBef>
              <a:spcAft>
                <a:spcPts val="0"/>
              </a:spcAft>
              <a:buClr>
                <a:srgbClr val="5F6368"/>
              </a:buClr>
              <a:buSzPts val="1600"/>
              <a:buChar char="■"/>
              <a:defRPr sz="1600">
                <a:solidFill>
                  <a:srgbClr val="5F6368"/>
                </a:solidFill>
              </a:defRPr>
            </a:lvl3pPr>
            <a:lvl4pPr marL="1828800" lvl="3" indent="-330200">
              <a:spcBef>
                <a:spcPts val="0"/>
              </a:spcBef>
              <a:spcAft>
                <a:spcPts val="0"/>
              </a:spcAft>
              <a:buClr>
                <a:srgbClr val="5F6368"/>
              </a:buClr>
              <a:buSzPts val="1600"/>
              <a:buChar char="●"/>
              <a:defRPr sz="1600">
                <a:solidFill>
                  <a:srgbClr val="5F6368"/>
                </a:solidFill>
              </a:defRPr>
            </a:lvl4pPr>
            <a:lvl5pPr marL="2286000" lvl="4" indent="-330200">
              <a:spcBef>
                <a:spcPts val="0"/>
              </a:spcBef>
              <a:spcAft>
                <a:spcPts val="0"/>
              </a:spcAft>
              <a:buClr>
                <a:srgbClr val="5F6368"/>
              </a:buClr>
              <a:buSzPts val="1600"/>
              <a:buChar char="○"/>
              <a:defRPr sz="1600">
                <a:solidFill>
                  <a:srgbClr val="5F6368"/>
                </a:solidFill>
              </a:defRPr>
            </a:lvl5pPr>
            <a:lvl6pPr marL="2743200" lvl="5" indent="-330200">
              <a:spcBef>
                <a:spcPts val="0"/>
              </a:spcBef>
              <a:spcAft>
                <a:spcPts val="0"/>
              </a:spcAft>
              <a:buClr>
                <a:srgbClr val="5F6368"/>
              </a:buClr>
              <a:buSzPts val="1600"/>
              <a:buChar char="■"/>
              <a:defRPr sz="1600">
                <a:solidFill>
                  <a:srgbClr val="5F6368"/>
                </a:solidFill>
              </a:defRPr>
            </a:lvl6pPr>
            <a:lvl7pPr marL="3200400" lvl="6" indent="-330200">
              <a:spcBef>
                <a:spcPts val="0"/>
              </a:spcBef>
              <a:spcAft>
                <a:spcPts val="0"/>
              </a:spcAft>
              <a:buClr>
                <a:srgbClr val="5F6368"/>
              </a:buClr>
              <a:buSzPts val="1600"/>
              <a:buChar char="●"/>
              <a:defRPr sz="1600">
                <a:solidFill>
                  <a:srgbClr val="5F6368"/>
                </a:solidFill>
              </a:defRPr>
            </a:lvl7pPr>
            <a:lvl8pPr marL="3657600" lvl="7" indent="-330200">
              <a:spcBef>
                <a:spcPts val="0"/>
              </a:spcBef>
              <a:spcAft>
                <a:spcPts val="0"/>
              </a:spcAft>
              <a:buClr>
                <a:srgbClr val="5F6368"/>
              </a:buClr>
              <a:buSzPts val="1600"/>
              <a:buChar char="○"/>
              <a:defRPr sz="1600">
                <a:solidFill>
                  <a:srgbClr val="5F6368"/>
                </a:solidFill>
              </a:defRPr>
            </a:lvl8pPr>
            <a:lvl9pPr marL="4114800" lvl="8" indent="-330200">
              <a:spcBef>
                <a:spcPts val="0"/>
              </a:spcBef>
              <a:spcAft>
                <a:spcPts val="0"/>
              </a:spcAft>
              <a:buClr>
                <a:srgbClr val="5F6368"/>
              </a:buClr>
              <a:buSzPts val="1600"/>
              <a:buChar char="■"/>
              <a:defRPr sz="1600">
                <a:solidFill>
                  <a:srgbClr val="5F6368"/>
                </a:solidFill>
              </a:defRPr>
            </a:lvl9pPr>
          </a:lstStyle>
          <a:p>
            <a:endParaRPr/>
          </a:p>
        </p:txBody>
      </p:sp>
      <p:sp>
        <p:nvSpPr>
          <p:cNvPr id="41" name="Google Shape;41;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42" name="Google Shape;42;p13"/>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mp; One Column">
  <p:cSld name="ONE_COLUMN_TEXT">
    <p:spTree>
      <p:nvGrpSpPr>
        <p:cNvPr id="1" name="Shape 43"/>
        <p:cNvGrpSpPr/>
        <p:nvPr/>
      </p:nvGrpSpPr>
      <p:grpSpPr>
        <a:xfrm>
          <a:off x="0" y="0"/>
          <a:ext cx="0" cy="0"/>
          <a:chOff x="0" y="0"/>
          <a:chExt cx="0" cy="0"/>
        </a:xfrm>
      </p:grpSpPr>
      <p:sp>
        <p:nvSpPr>
          <p:cNvPr id="44" name="Google Shape;44;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500"/>
              <a:buNone/>
              <a:defRPr sz="2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5" name="Google Shape;45;p14"/>
          <p:cNvSpPr txBox="1">
            <a:spLocks noGrp="1"/>
          </p:cNvSpPr>
          <p:nvPr>
            <p:ph type="body" idx="1"/>
          </p:nvPr>
        </p:nvSpPr>
        <p:spPr>
          <a:xfrm>
            <a:off x="311700" y="1389600"/>
            <a:ext cx="3761700" cy="31794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a:spcBef>
                <a:spcPts val="0"/>
              </a:spcBef>
              <a:spcAft>
                <a:spcPts val="0"/>
              </a:spcAft>
              <a:buClr>
                <a:srgbClr val="5F6368"/>
              </a:buClr>
              <a:buSzPts val="1600"/>
              <a:buChar char="○"/>
              <a:defRPr sz="1600">
                <a:solidFill>
                  <a:srgbClr val="5F6368"/>
                </a:solidFill>
              </a:defRPr>
            </a:lvl2pPr>
            <a:lvl3pPr marL="1371600" lvl="2" indent="-330200">
              <a:spcBef>
                <a:spcPts val="0"/>
              </a:spcBef>
              <a:spcAft>
                <a:spcPts val="0"/>
              </a:spcAft>
              <a:buClr>
                <a:srgbClr val="5F6368"/>
              </a:buClr>
              <a:buSzPts val="1600"/>
              <a:buChar char="■"/>
              <a:defRPr sz="1600">
                <a:solidFill>
                  <a:srgbClr val="5F6368"/>
                </a:solidFill>
              </a:defRPr>
            </a:lvl3pPr>
            <a:lvl4pPr marL="1828800" lvl="3" indent="-330200">
              <a:spcBef>
                <a:spcPts val="0"/>
              </a:spcBef>
              <a:spcAft>
                <a:spcPts val="0"/>
              </a:spcAft>
              <a:buClr>
                <a:srgbClr val="5F6368"/>
              </a:buClr>
              <a:buSzPts val="1600"/>
              <a:buChar char="●"/>
              <a:defRPr sz="1600">
                <a:solidFill>
                  <a:srgbClr val="5F6368"/>
                </a:solidFill>
              </a:defRPr>
            </a:lvl4pPr>
            <a:lvl5pPr marL="2286000" lvl="4" indent="-330200">
              <a:spcBef>
                <a:spcPts val="0"/>
              </a:spcBef>
              <a:spcAft>
                <a:spcPts val="0"/>
              </a:spcAft>
              <a:buClr>
                <a:srgbClr val="5F6368"/>
              </a:buClr>
              <a:buSzPts val="1600"/>
              <a:buChar char="○"/>
              <a:defRPr sz="1600">
                <a:solidFill>
                  <a:srgbClr val="5F6368"/>
                </a:solidFill>
              </a:defRPr>
            </a:lvl5pPr>
            <a:lvl6pPr marL="2743200" lvl="5" indent="-330200">
              <a:spcBef>
                <a:spcPts val="0"/>
              </a:spcBef>
              <a:spcAft>
                <a:spcPts val="0"/>
              </a:spcAft>
              <a:buClr>
                <a:srgbClr val="5F6368"/>
              </a:buClr>
              <a:buSzPts val="1600"/>
              <a:buChar char="■"/>
              <a:defRPr sz="1600">
                <a:solidFill>
                  <a:srgbClr val="5F6368"/>
                </a:solidFill>
              </a:defRPr>
            </a:lvl6pPr>
            <a:lvl7pPr marL="3200400" lvl="6" indent="-330200">
              <a:spcBef>
                <a:spcPts val="0"/>
              </a:spcBef>
              <a:spcAft>
                <a:spcPts val="0"/>
              </a:spcAft>
              <a:buClr>
                <a:srgbClr val="5F6368"/>
              </a:buClr>
              <a:buSzPts val="1600"/>
              <a:buChar char="●"/>
              <a:defRPr sz="1600">
                <a:solidFill>
                  <a:srgbClr val="5F6368"/>
                </a:solidFill>
              </a:defRPr>
            </a:lvl7pPr>
            <a:lvl8pPr marL="3657600" lvl="7" indent="-330200">
              <a:spcBef>
                <a:spcPts val="0"/>
              </a:spcBef>
              <a:spcAft>
                <a:spcPts val="0"/>
              </a:spcAft>
              <a:buClr>
                <a:srgbClr val="5F6368"/>
              </a:buClr>
              <a:buSzPts val="1600"/>
              <a:buChar char="○"/>
              <a:defRPr sz="1600">
                <a:solidFill>
                  <a:srgbClr val="5F6368"/>
                </a:solidFill>
              </a:defRPr>
            </a:lvl8pPr>
            <a:lvl9pPr marL="4114800" lvl="8" indent="-330200">
              <a:spcBef>
                <a:spcPts val="0"/>
              </a:spcBef>
              <a:spcAft>
                <a:spcPts val="0"/>
              </a:spcAft>
              <a:buClr>
                <a:srgbClr val="5F6368"/>
              </a:buClr>
              <a:buSzPts val="1600"/>
              <a:buChar char="■"/>
              <a:defRPr sz="1600">
                <a:solidFill>
                  <a:srgbClr val="5F6368"/>
                </a:solidFill>
              </a:defRPr>
            </a:lvl9pPr>
          </a:lstStyle>
          <a:p>
            <a:endParaRPr/>
          </a:p>
        </p:txBody>
      </p:sp>
      <p:sp>
        <p:nvSpPr>
          <p:cNvPr id="46" name="Google Shape;4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47" name="Google Shape;47;p14"/>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a:buNone/>
              <a:defRPr sz="2800" b="1">
                <a:solidFill>
                  <a:schemeClr val="dk1"/>
                </a:solidFill>
                <a:latin typeface="Google Sans"/>
                <a:ea typeface="Google Sans"/>
                <a:cs typeface="Google Sans"/>
                <a:sym typeface="Google Sans"/>
              </a:defRPr>
            </a:lvl1pPr>
            <a:lvl2pPr lvl="1">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2pPr>
            <a:lvl3pPr lvl="2">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3pPr>
            <a:lvl4pPr lvl="3">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4pPr>
            <a:lvl5pPr lvl="4">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5pPr>
            <a:lvl6pPr lvl="5">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6pPr>
            <a:lvl7pPr lvl="6">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7pPr>
            <a:lvl8pPr lvl="7">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8pPr>
            <a:lvl9pPr lvl="8">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Mono Light"/>
              <a:buChar char="●"/>
              <a:defRPr sz="1800">
                <a:solidFill>
                  <a:schemeClr val="dk2"/>
                </a:solidFill>
                <a:latin typeface="Roboto Mono Light"/>
                <a:ea typeface="Roboto Mono Light"/>
                <a:cs typeface="Roboto Mono Light"/>
                <a:sym typeface="Roboto Mono Light"/>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hyperlink" Target="http://www.worcestershire.gov.uk/WCCSculp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file:///D:\Workspace\Assets-and-Publications\Presentations-At-Conferences\DevFest2023\DevFest-On-Discord\Demo\Demo.html" TargetMode="External"/><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hyperlink" Target="https://www.testdevlab.com/blog/using-aria-to-increase-digital-accessibility"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hyperlink" Target="https://petstore.swagger.io/#/pet/deletePet" TargetMode="External"/><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3" Type="http://schemas.openxmlformats.org/officeDocument/2006/relationships/hyperlink" Target="https://petstore.swagger.io/#/pet/deletePet" TargetMode="External"/><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hyperlink" Target="https://mailchimp.com/developer/marketing/docs/errors/" TargetMode="External"/><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25"/>
          <p:cNvPicPr preferRelativeResize="0"/>
          <p:nvPr/>
        </p:nvPicPr>
        <p:blipFill>
          <a:blip r:embed="rId3"/>
          <a:srcRect/>
          <a:stretch/>
        </p:blipFill>
        <p:spPr>
          <a:xfrm>
            <a:off x="5710243" y="1162162"/>
            <a:ext cx="3433757" cy="2819176"/>
          </a:xfrm>
          <a:prstGeom prst="rect">
            <a:avLst/>
          </a:prstGeom>
          <a:noFill/>
          <a:ln>
            <a:noFill/>
          </a:ln>
        </p:spPr>
      </p:pic>
      <p:pic>
        <p:nvPicPr>
          <p:cNvPr id="123" name="Google Shape;123;p25"/>
          <p:cNvPicPr preferRelativeResize="0"/>
          <p:nvPr/>
        </p:nvPicPr>
        <p:blipFill rotWithShape="1">
          <a:blip r:embed="rId4">
            <a:alphaModFix/>
          </a:blip>
          <a:srcRect/>
          <a:stretch/>
        </p:blipFill>
        <p:spPr>
          <a:xfrm>
            <a:off x="0" y="0"/>
            <a:ext cx="9144003" cy="5143487"/>
          </a:xfrm>
          <a:prstGeom prst="rect">
            <a:avLst/>
          </a:prstGeom>
          <a:noFill/>
          <a:ln>
            <a:noFill/>
          </a:ln>
        </p:spPr>
      </p:pic>
      <p:sp>
        <p:nvSpPr>
          <p:cNvPr id="124" name="Google Shape;124;p25"/>
          <p:cNvSpPr txBox="1">
            <a:spLocks noGrp="1"/>
          </p:cNvSpPr>
          <p:nvPr>
            <p:ph type="title"/>
          </p:nvPr>
        </p:nvSpPr>
        <p:spPr>
          <a:xfrm>
            <a:off x="541975" y="2036775"/>
            <a:ext cx="4847100" cy="1736100"/>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 dirty="0"/>
              <a:t>Bring swagger and A11yship to API documentation</a:t>
            </a:r>
            <a:endParaRPr dirty="0"/>
          </a:p>
        </p:txBody>
      </p:sp>
      <p:sp>
        <p:nvSpPr>
          <p:cNvPr id="125" name="Google Shape;125;p25"/>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fontScale="70000" lnSpcReduction="20000"/>
          </a:bodyPr>
          <a:lstStyle/>
          <a:p>
            <a:pPr marL="0" lvl="0" indent="0" algn="l" rtl="0">
              <a:spcBef>
                <a:spcPts val="0"/>
              </a:spcBef>
              <a:spcAft>
                <a:spcPts val="1200"/>
              </a:spcAft>
              <a:buNone/>
            </a:pPr>
            <a:r>
              <a:rPr lang="en" dirty="0">
                <a:solidFill>
                  <a:schemeClr val="accent4"/>
                </a:solidFill>
              </a:rPr>
              <a:t>Discord</a:t>
            </a:r>
            <a:endParaRPr dirty="0">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9"/>
          <p:cNvSpPr txBox="1">
            <a:spLocks noGrp="1"/>
          </p:cNvSpPr>
          <p:nvPr>
            <p:ph type="title"/>
          </p:nvPr>
        </p:nvSpPr>
        <p:spPr>
          <a:xfrm>
            <a:off x="3256156" y="1875750"/>
            <a:ext cx="5597911" cy="2544900"/>
          </a:xfrm>
          <a:prstGeom prst="rect">
            <a:avLst/>
          </a:prstGeom>
        </p:spPr>
        <p:txBody>
          <a:bodyPr spcFirstLastPara="1" wrap="square" lIns="0" tIns="0" rIns="0" bIns="91425" anchor="t" anchorCtr="0">
            <a:normAutofit/>
          </a:bodyPr>
          <a:lstStyle/>
          <a:p>
            <a:pPr marL="0" lvl="0" indent="0" algn="l" rtl="0">
              <a:spcBef>
                <a:spcPts val="0"/>
              </a:spcBef>
              <a:spcAft>
                <a:spcPts val="0"/>
              </a:spcAft>
              <a:buNone/>
            </a:pPr>
            <a:r>
              <a:rPr lang="en-US" sz="4400" dirty="0"/>
              <a:t>A11y is a Movement, Not Just an Abbreviation!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9"/>
          <p:cNvSpPr txBox="1">
            <a:spLocks noGrp="1"/>
          </p:cNvSpPr>
          <p:nvPr>
            <p:ph type="title"/>
          </p:nvPr>
        </p:nvSpPr>
        <p:spPr>
          <a:xfrm>
            <a:off x="3256156" y="2396141"/>
            <a:ext cx="5597911" cy="949226"/>
          </a:xfrm>
          <a:prstGeom prst="rect">
            <a:avLst/>
          </a:prstGeom>
        </p:spPr>
        <p:txBody>
          <a:bodyPr spcFirstLastPara="1" wrap="square" lIns="0" tIns="0" rIns="0" bIns="91425" anchor="t" anchorCtr="0">
            <a:normAutofit/>
          </a:bodyPr>
          <a:lstStyle/>
          <a:p>
            <a:pPr marL="0" lvl="0" indent="0" algn="l" rtl="0">
              <a:spcBef>
                <a:spcPts val="0"/>
              </a:spcBef>
              <a:spcAft>
                <a:spcPts val="0"/>
              </a:spcAft>
              <a:buNone/>
            </a:pPr>
            <a:r>
              <a:rPr lang="en-US" sz="3600" dirty="0"/>
              <a:t>Accessibility ≠ Disability</a:t>
            </a:r>
          </a:p>
        </p:txBody>
      </p:sp>
    </p:spTree>
    <p:extLst>
      <p:ext uri="{BB962C8B-B14F-4D97-AF65-F5344CB8AC3E}">
        <p14:creationId xmlns:p14="http://schemas.microsoft.com/office/powerpoint/2010/main" val="3817443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CC1D097-FFAA-4EF2-BAB0-A3FE7F22EA01}"/>
              </a:ext>
            </a:extLst>
          </p:cNvPr>
          <p:cNvSpPr txBox="1"/>
          <p:nvPr/>
        </p:nvSpPr>
        <p:spPr>
          <a:xfrm>
            <a:off x="2547257" y="2185639"/>
            <a:ext cx="6474279" cy="1938992"/>
          </a:xfrm>
          <a:prstGeom prst="rect">
            <a:avLst/>
          </a:prstGeom>
          <a:noFill/>
        </p:spPr>
        <p:txBody>
          <a:bodyPr wrap="square" rtlCol="0">
            <a:spAutoFit/>
          </a:bodyPr>
          <a:lstStyle/>
          <a:p>
            <a:pPr marL="285750" indent="-285750">
              <a:buFont typeface="Arial" panose="020B0604020202020204" pitchFamily="34" charset="0"/>
              <a:buChar char="•"/>
            </a:pPr>
            <a:r>
              <a:rPr lang="pt-BR" sz="2400" i="0" dirty="0">
                <a:effectLst/>
                <a:latin typeface="Google Sans" panose="020B0604020202020204" charset="0"/>
                <a:ea typeface="Google Sans" panose="020B0604020202020204" charset="0"/>
                <a:cs typeface="Google Sans" panose="020B0604020202020204" charset="0"/>
              </a:rPr>
              <a:t>Low bandwidth or older tech/devices</a:t>
            </a:r>
          </a:p>
          <a:p>
            <a:pPr marL="285750" indent="-285750">
              <a:buFont typeface="Arial" panose="020B0604020202020204" pitchFamily="34" charset="0"/>
              <a:buChar char="•"/>
            </a:pPr>
            <a:r>
              <a:rPr lang="pt-BR" sz="2400" i="0" dirty="0">
                <a:effectLst/>
                <a:latin typeface="Google Sans" panose="020B0604020202020204" charset="0"/>
                <a:ea typeface="Google Sans" panose="020B0604020202020204" charset="0"/>
                <a:cs typeface="Google Sans" panose="020B0604020202020204" charset="0"/>
              </a:rPr>
              <a:t>Low literacy or not being fluent</a:t>
            </a:r>
          </a:p>
          <a:p>
            <a:pPr marL="285750" indent="-285750">
              <a:buFont typeface="Arial" panose="020B0604020202020204" pitchFamily="34" charset="0"/>
              <a:buChar char="•"/>
            </a:pPr>
            <a:r>
              <a:rPr lang="pt-BR" sz="2400" i="0" dirty="0">
                <a:effectLst/>
                <a:latin typeface="Google Sans" panose="020B0604020202020204" charset="0"/>
                <a:ea typeface="Google Sans" panose="020B0604020202020204" charset="0"/>
                <a:cs typeface="Google Sans" panose="020B0604020202020204" charset="0"/>
              </a:rPr>
              <a:t>New or infrequent users</a:t>
            </a:r>
          </a:p>
          <a:p>
            <a:pPr marL="285750" indent="-285750">
              <a:buFont typeface="Arial" panose="020B0604020202020204" pitchFamily="34" charset="0"/>
              <a:buChar char="•"/>
            </a:pPr>
            <a:r>
              <a:rPr lang="pt-BR" sz="2400" i="0" dirty="0">
                <a:effectLst/>
                <a:latin typeface="Google Sans" panose="020B0604020202020204" charset="0"/>
                <a:ea typeface="Google Sans" panose="020B0604020202020204" charset="0"/>
                <a:cs typeface="Google Sans" panose="020B0604020202020204" charset="0"/>
              </a:rPr>
              <a:t>Difficulty clicking small targets</a:t>
            </a:r>
            <a:endParaRPr lang="en-CA" sz="2400" dirty="0">
              <a:latin typeface="Google Sans" panose="020B0604020202020204" charset="0"/>
              <a:ea typeface="Google Sans" panose="020B0604020202020204" charset="0"/>
              <a:cs typeface="Google Sans" panose="020B0604020202020204" charset="0"/>
            </a:endParaRPr>
          </a:p>
          <a:p>
            <a:pPr marL="285750" indent="-285750">
              <a:buFont typeface="Arial" panose="020B0604020202020204" pitchFamily="34" charset="0"/>
              <a:buChar char="•"/>
            </a:pPr>
            <a:r>
              <a:rPr lang="pt-BR" sz="2400" i="0" dirty="0">
                <a:effectLst/>
                <a:latin typeface="Google Sans" panose="020B0604020202020204" charset="0"/>
                <a:ea typeface="Google Sans" panose="020B0604020202020204" charset="0"/>
                <a:cs typeface="Google Sans" panose="020B0604020202020204" charset="0"/>
              </a:rPr>
              <a:t>Elderly people, People with Disabilities</a:t>
            </a:r>
            <a:endParaRPr lang="pt-BR" sz="2400" dirty="0">
              <a:latin typeface="Google Sans" panose="020B0604020202020204" charset="0"/>
              <a:ea typeface="Google Sans" panose="020B0604020202020204" charset="0"/>
              <a:cs typeface="Google Sans" panose="020B0604020202020204" charset="0"/>
            </a:endParaRPr>
          </a:p>
        </p:txBody>
      </p:sp>
      <p:pic>
        <p:nvPicPr>
          <p:cNvPr id="3074" name="Picture 2" descr="why care about benefits fraud - YXE Benefits Provides the Chambers Plan  Group Benefits in Saskatoon">
            <a:extLst>
              <a:ext uri="{FF2B5EF4-FFF2-40B4-BE49-F238E27FC236}">
                <a16:creationId xmlns:a16="http://schemas.microsoft.com/office/drawing/2014/main" id="{ABC227A8-364A-DE31-7075-3A525A2FF3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8917" y="81775"/>
            <a:ext cx="4422851" cy="18734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54588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25"/>
          <p:cNvPicPr preferRelativeResize="0"/>
          <p:nvPr/>
        </p:nvPicPr>
        <p:blipFill>
          <a:blip r:embed="rId3"/>
          <a:srcRect/>
          <a:stretch/>
        </p:blipFill>
        <p:spPr>
          <a:xfrm>
            <a:off x="5710243" y="1264418"/>
            <a:ext cx="3433757" cy="2614663"/>
          </a:xfrm>
          <a:prstGeom prst="rect">
            <a:avLst/>
          </a:prstGeom>
          <a:noFill/>
          <a:ln>
            <a:noFill/>
          </a:ln>
        </p:spPr>
      </p:pic>
      <p:pic>
        <p:nvPicPr>
          <p:cNvPr id="123" name="Google Shape;123;p25"/>
          <p:cNvPicPr preferRelativeResize="0"/>
          <p:nvPr/>
        </p:nvPicPr>
        <p:blipFill rotWithShape="1">
          <a:blip r:embed="rId4">
            <a:alphaModFix/>
          </a:blip>
          <a:srcRect/>
          <a:stretch/>
        </p:blipFill>
        <p:spPr>
          <a:xfrm>
            <a:off x="-3" y="13"/>
            <a:ext cx="9144003" cy="5143487"/>
          </a:xfrm>
          <a:prstGeom prst="rect">
            <a:avLst/>
          </a:prstGeom>
          <a:noFill/>
          <a:ln>
            <a:noFill/>
          </a:ln>
        </p:spPr>
      </p:pic>
      <p:sp>
        <p:nvSpPr>
          <p:cNvPr id="124" name="Google Shape;124;p25"/>
          <p:cNvSpPr txBox="1">
            <a:spLocks noGrp="1"/>
          </p:cNvSpPr>
          <p:nvPr>
            <p:ph type="title"/>
          </p:nvPr>
        </p:nvSpPr>
        <p:spPr>
          <a:xfrm>
            <a:off x="541975" y="2036775"/>
            <a:ext cx="4847100" cy="17361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US" dirty="0"/>
              <a:t>Mind who you’re writing for. </a:t>
            </a:r>
          </a:p>
        </p:txBody>
      </p:sp>
      <p:sp>
        <p:nvSpPr>
          <p:cNvPr id="125" name="Google Shape;125;p25"/>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fontScale="70000" lnSpcReduction="20000"/>
          </a:bodyPr>
          <a:lstStyle/>
          <a:p>
            <a:pPr marL="0" lvl="0" indent="0" algn="l" rtl="0">
              <a:spcBef>
                <a:spcPts val="0"/>
              </a:spcBef>
              <a:spcAft>
                <a:spcPts val="1200"/>
              </a:spcAft>
              <a:buNone/>
            </a:pPr>
            <a:r>
              <a:rPr lang="en" dirty="0">
                <a:solidFill>
                  <a:schemeClr val="accent4"/>
                </a:solidFill>
              </a:rPr>
              <a:t>Discord</a:t>
            </a:r>
            <a:endParaRPr dirty="0">
              <a:solidFill>
                <a:schemeClr val="accent4"/>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4" name="Google Shape;254;p46"/>
          <p:cNvPicPr preferRelativeResize="0"/>
          <p:nvPr/>
        </p:nvPicPr>
        <p:blipFill>
          <a:blip r:embed="rId3"/>
          <a:srcRect/>
          <a:stretch/>
        </p:blipFill>
        <p:spPr>
          <a:xfrm>
            <a:off x="0" y="711949"/>
            <a:ext cx="9144003" cy="3273553"/>
          </a:xfrm>
          <a:prstGeom prst="rect">
            <a:avLst/>
          </a:prstGeom>
          <a:noFill/>
          <a:ln>
            <a:noFill/>
          </a:ln>
        </p:spPr>
      </p:pic>
      <p:sp>
        <p:nvSpPr>
          <p:cNvPr id="2" name="TextBox 1">
            <a:extLst>
              <a:ext uri="{FF2B5EF4-FFF2-40B4-BE49-F238E27FC236}">
                <a16:creationId xmlns:a16="http://schemas.microsoft.com/office/drawing/2014/main" id="{4572EE0E-1722-2906-5921-D83F77C9F201}"/>
              </a:ext>
            </a:extLst>
          </p:cNvPr>
          <p:cNvSpPr txBox="1"/>
          <p:nvPr/>
        </p:nvSpPr>
        <p:spPr>
          <a:xfrm>
            <a:off x="5583044" y="4661210"/>
            <a:ext cx="3456877" cy="307777"/>
          </a:xfrm>
          <a:prstGeom prst="rect">
            <a:avLst/>
          </a:prstGeom>
          <a:noFill/>
        </p:spPr>
        <p:txBody>
          <a:bodyPr wrap="square" rtlCol="0">
            <a:spAutoFit/>
          </a:bodyPr>
          <a:lstStyle/>
          <a:p>
            <a:r>
              <a:rPr lang="en-CA" dirty="0">
                <a:latin typeface="Google Sans" panose="020B0604020202020204" charset="0"/>
                <a:ea typeface="Google Sans" panose="020B0604020202020204" charset="0"/>
                <a:cs typeface="Google Sans" panose="020B0604020202020204" charset="0"/>
              </a:rPr>
              <a:t>Source : </a:t>
            </a:r>
            <a:r>
              <a:rPr lang="en-US" b="0" i="0" u="none" strike="noStrike" dirty="0">
                <a:solidFill>
                  <a:srgbClr val="DF1B2B"/>
                </a:solidFill>
                <a:effectLst/>
                <a:latin typeface="Google Sans" panose="020B0604020202020204" charset="0"/>
                <a:ea typeface="Google Sans" panose="020B0604020202020204" charset="0"/>
                <a:cs typeface="Google Sans" panose="020B0604020202020204" charset="0"/>
                <a:hlinkClick r:id="rId4"/>
              </a:rPr>
              <a:t>Worcestershire County Council</a:t>
            </a:r>
            <a:r>
              <a:rPr lang="en-US" b="0" i="0" dirty="0">
                <a:solidFill>
                  <a:srgbClr val="41444D"/>
                </a:solidFill>
                <a:effectLst/>
                <a:latin typeface="Google Sans" panose="020B0604020202020204" charset="0"/>
                <a:ea typeface="Google Sans" panose="020B0604020202020204" charset="0"/>
                <a:cs typeface="Google Sans" panose="020B0604020202020204" charset="0"/>
              </a:rPr>
              <a:t> </a:t>
            </a:r>
            <a:endParaRPr lang="en-CA" dirty="0">
              <a:latin typeface="Google Sans" panose="020B0604020202020204" charset="0"/>
              <a:ea typeface="Google Sans" panose="020B0604020202020204" charset="0"/>
              <a:cs typeface="Google Sans" panose="020B060402020202020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46891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79"/>
        <p:cNvGrpSpPr/>
        <p:nvPr/>
      </p:nvGrpSpPr>
      <p:grpSpPr>
        <a:xfrm>
          <a:off x="0" y="0"/>
          <a:ext cx="0" cy="0"/>
          <a:chOff x="0" y="0"/>
          <a:chExt cx="0" cy="0"/>
        </a:xfrm>
      </p:grpSpPr>
      <p:sp>
        <p:nvSpPr>
          <p:cNvPr id="180" name="Google Shape;180;p34"/>
          <p:cNvSpPr txBox="1">
            <a:spLocks noGrp="1"/>
          </p:cNvSpPr>
          <p:nvPr>
            <p:ph type="title"/>
          </p:nvPr>
        </p:nvSpPr>
        <p:spPr>
          <a:xfrm>
            <a:off x="311699" y="555600"/>
            <a:ext cx="5449763"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SCULPT Framework</a:t>
            </a:r>
            <a:endParaRPr b="1" dirty="0"/>
          </a:p>
        </p:txBody>
      </p:sp>
      <p:sp>
        <p:nvSpPr>
          <p:cNvPr id="181" name="Google Shape;181;p34"/>
          <p:cNvSpPr txBox="1">
            <a:spLocks noGrp="1"/>
          </p:cNvSpPr>
          <p:nvPr>
            <p:ph type="body" idx="1"/>
          </p:nvPr>
        </p:nvSpPr>
        <p:spPr>
          <a:xfrm>
            <a:off x="311700" y="1389600"/>
            <a:ext cx="7613100" cy="3179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AutoNum type="arabicPeriod"/>
            </a:pPr>
            <a:r>
              <a:rPr lang="en-US" sz="2500" dirty="0">
                <a:solidFill>
                  <a:schemeClr val="dk1"/>
                </a:solidFill>
                <a:latin typeface="Google Sans"/>
                <a:ea typeface="Google Sans"/>
                <a:cs typeface="Google Sans"/>
                <a:sym typeface="Google Sans"/>
              </a:rPr>
              <a:t>Structure (use headings and styles)</a:t>
            </a:r>
          </a:p>
          <a:p>
            <a:pPr marL="457200" lvl="0" indent="-330200" algn="l" rtl="0">
              <a:spcBef>
                <a:spcPts val="0"/>
              </a:spcBef>
              <a:spcAft>
                <a:spcPts val="0"/>
              </a:spcAft>
              <a:buSzPts val="1600"/>
              <a:buAutoNum type="arabicPeriod"/>
            </a:pPr>
            <a:r>
              <a:rPr lang="en-US" sz="2500" dirty="0">
                <a:solidFill>
                  <a:schemeClr val="dk1"/>
                </a:solidFill>
                <a:latin typeface="Google Sans"/>
                <a:ea typeface="Google Sans"/>
                <a:cs typeface="Google Sans"/>
                <a:sym typeface="Google Sans"/>
              </a:rPr>
              <a:t>Colour and contrast</a:t>
            </a:r>
          </a:p>
          <a:p>
            <a:pPr marL="457200" lvl="0" indent="-330200" algn="l" rtl="0">
              <a:spcBef>
                <a:spcPts val="0"/>
              </a:spcBef>
              <a:spcAft>
                <a:spcPts val="0"/>
              </a:spcAft>
              <a:buSzPts val="1600"/>
              <a:buAutoNum type="arabicPeriod"/>
            </a:pPr>
            <a:r>
              <a:rPr lang="en-US" sz="2500" dirty="0">
                <a:solidFill>
                  <a:schemeClr val="dk1"/>
                </a:solidFill>
                <a:latin typeface="Google Sans"/>
                <a:ea typeface="Google Sans"/>
                <a:cs typeface="Google Sans"/>
                <a:sym typeface="Google Sans"/>
              </a:rPr>
              <a:t>Use of images </a:t>
            </a:r>
          </a:p>
          <a:p>
            <a:pPr marL="457200" lvl="0" indent="-330200" algn="l" rtl="0">
              <a:spcBef>
                <a:spcPts val="0"/>
              </a:spcBef>
              <a:spcAft>
                <a:spcPts val="0"/>
              </a:spcAft>
              <a:buSzPts val="1600"/>
              <a:buAutoNum type="arabicPeriod"/>
            </a:pPr>
            <a:r>
              <a:rPr lang="en-US" sz="2500" dirty="0">
                <a:solidFill>
                  <a:schemeClr val="dk1"/>
                </a:solidFill>
                <a:latin typeface="Google Sans"/>
                <a:ea typeface="Google Sans"/>
                <a:cs typeface="Google Sans"/>
                <a:sym typeface="Google Sans"/>
              </a:rPr>
              <a:t>Links</a:t>
            </a:r>
          </a:p>
          <a:p>
            <a:pPr marL="457200" lvl="0" indent="-330200" algn="l" rtl="0">
              <a:spcBef>
                <a:spcPts val="0"/>
              </a:spcBef>
              <a:spcAft>
                <a:spcPts val="0"/>
              </a:spcAft>
              <a:buSzPts val="1600"/>
              <a:buAutoNum type="arabicPeriod"/>
            </a:pPr>
            <a:r>
              <a:rPr lang="en-US" sz="2500" dirty="0">
                <a:solidFill>
                  <a:schemeClr val="dk1"/>
                </a:solidFill>
                <a:latin typeface="Google Sans"/>
                <a:ea typeface="Google Sans"/>
                <a:cs typeface="Google Sans"/>
                <a:sym typeface="Google Sans"/>
              </a:rPr>
              <a:t>Plain English</a:t>
            </a:r>
          </a:p>
          <a:p>
            <a:pPr marL="457200" lvl="0" indent="-330200" algn="l" rtl="0">
              <a:spcBef>
                <a:spcPts val="0"/>
              </a:spcBef>
              <a:spcAft>
                <a:spcPts val="0"/>
              </a:spcAft>
              <a:buSzPts val="1600"/>
              <a:buAutoNum type="arabicPeriod"/>
            </a:pPr>
            <a:r>
              <a:rPr lang="en-US" sz="2500" dirty="0">
                <a:solidFill>
                  <a:schemeClr val="dk1"/>
                </a:solidFill>
                <a:latin typeface="Google Sans"/>
                <a:ea typeface="Google Sans"/>
                <a:cs typeface="Google Sans"/>
                <a:sym typeface="Google Sans"/>
              </a:rPr>
              <a:t>Tables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p:txBody>
          <a:bodyPr/>
          <a:lstStyle/>
          <a:p>
            <a:r>
              <a:rPr lang="en-CA" dirty="0"/>
              <a:t>Structure</a:t>
            </a:r>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dirty="0">
                <a:latin typeface="Google Sans" panose="020B0604020202020204" charset="0"/>
                <a:ea typeface="Google Sans" panose="020B0604020202020204" charset="0"/>
                <a:cs typeface="Google Sans" panose="020B0604020202020204" charset="0"/>
              </a:rPr>
              <a:t>Structure is the way content within documents is organized.</a:t>
            </a:r>
          </a:p>
          <a:p>
            <a:r>
              <a:rPr lang="en-US" dirty="0">
                <a:latin typeface="Google Sans" panose="020B0604020202020204" charset="0"/>
                <a:ea typeface="Google Sans" panose="020B0604020202020204" charset="0"/>
                <a:cs typeface="Google Sans" panose="020B0604020202020204" charset="0"/>
              </a:rPr>
              <a:t>Semantic HTML: Use semantic HTML to structure your documentation. This helps screen readers and other assistive technologies understand the content better.</a:t>
            </a:r>
            <a:endParaRPr lang="en-CA" dirty="0">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6845537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p:txBody>
          <a:bodyPr/>
          <a:lstStyle/>
          <a:p>
            <a:r>
              <a:rPr lang="en-CA" dirty="0"/>
              <a:t>Structure</a:t>
            </a:r>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211766"/>
            <a:ext cx="8490330" cy="3865756"/>
          </a:xfrm>
        </p:spPr>
        <p:txBody>
          <a:bodyPr/>
          <a:lstStyle/>
          <a:p>
            <a:pPr algn="l"/>
            <a:r>
              <a:rPr lang="en-US" dirty="0">
                <a:solidFill>
                  <a:srgbClr val="111111"/>
                </a:solidFill>
                <a:latin typeface="Google Sans" panose="020B0604020202020204" charset="0"/>
                <a:ea typeface="Google Sans" panose="020B0604020202020204" charset="0"/>
                <a:cs typeface="Google Sans" panose="020B0604020202020204" charset="0"/>
              </a:rPr>
              <a:t>S</a:t>
            </a:r>
            <a:r>
              <a:rPr lang="en-US" b="0" i="0" dirty="0">
                <a:solidFill>
                  <a:srgbClr val="111111"/>
                </a:solidFill>
                <a:effectLst/>
                <a:latin typeface="Google Sans" panose="020B0604020202020204" charset="0"/>
                <a:ea typeface="Google Sans" panose="020B0604020202020204" charset="0"/>
                <a:cs typeface="Google Sans" panose="020B0604020202020204" charset="0"/>
              </a:rPr>
              <a:t>ighted users can scan a page for large or bold text to identify headings,</a:t>
            </a:r>
          </a:p>
          <a:p>
            <a:pPr algn="l"/>
            <a:r>
              <a:rPr lang="en-US" b="0" i="0" dirty="0">
                <a:solidFill>
                  <a:srgbClr val="111111"/>
                </a:solidFill>
                <a:effectLst/>
                <a:latin typeface="Google Sans" panose="020B0604020202020204" charset="0"/>
                <a:ea typeface="Google Sans" panose="020B0604020202020204" charset="0"/>
                <a:cs typeface="Google Sans" panose="020B0604020202020204" charset="0"/>
              </a:rPr>
              <a:t>Non-sighted users who rely on screen readers miss these visual cues. Adding section heading styles to your documents provides important semantic structure that screen readers can access. </a:t>
            </a:r>
          </a:p>
          <a:p>
            <a:pPr algn="l"/>
            <a:r>
              <a:rPr lang="en-US" b="0" i="0" dirty="0">
                <a:solidFill>
                  <a:srgbClr val="111111"/>
                </a:solidFill>
                <a:effectLst/>
                <a:latin typeface="Google Sans" panose="020B0604020202020204" charset="0"/>
                <a:ea typeface="Google Sans" panose="020B0604020202020204" charset="0"/>
                <a:cs typeface="Google Sans" panose="020B0604020202020204" charset="0"/>
              </a:rPr>
              <a:t>Don’t use text size or emphasis (bold, underline, italic) as the sole means of identifying a heading.</a:t>
            </a:r>
          </a:p>
        </p:txBody>
      </p:sp>
    </p:spTree>
    <p:extLst>
      <p:ext uri="{BB962C8B-B14F-4D97-AF65-F5344CB8AC3E}">
        <p14:creationId xmlns:p14="http://schemas.microsoft.com/office/powerpoint/2010/main" val="31908367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700" y="555600"/>
            <a:ext cx="4260300" cy="755700"/>
          </a:xfrm>
        </p:spPr>
        <p:txBody>
          <a:bodyPr/>
          <a:lstStyle/>
          <a:p>
            <a:r>
              <a:rPr lang="en-CA" dirty="0"/>
              <a:t>Structure</a:t>
            </a:r>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211766"/>
            <a:ext cx="8490330" cy="3865756"/>
          </a:xfrm>
        </p:spPr>
        <p:txBody>
          <a:bodyPr/>
          <a:lstStyle/>
          <a:p>
            <a:pPr algn="l"/>
            <a:endParaRPr lang="en-US" b="0" i="0" dirty="0">
              <a:solidFill>
                <a:srgbClr val="111111"/>
              </a:solidFill>
              <a:effectLst/>
              <a:latin typeface="Google Sans" panose="020B0604020202020204" charset="0"/>
              <a:ea typeface="Google Sans" panose="020B0604020202020204" charset="0"/>
              <a:cs typeface="Google Sans" panose="020B0604020202020204" charset="0"/>
            </a:endParaRPr>
          </a:p>
          <a:p>
            <a:pPr algn="l"/>
            <a:r>
              <a:rPr lang="en-US" b="0" i="0" dirty="0">
                <a:solidFill>
                  <a:srgbClr val="111111"/>
                </a:solidFill>
                <a:effectLst/>
                <a:latin typeface="Google Sans" panose="020B0604020202020204" charset="0"/>
                <a:ea typeface="Google Sans" panose="020B0604020202020204" charset="0"/>
                <a:cs typeface="Google Sans" panose="020B0604020202020204" charset="0"/>
              </a:rPr>
              <a:t>Assign headings based on their hierarchy in the document. </a:t>
            </a:r>
          </a:p>
          <a:p>
            <a:pPr algn="l"/>
            <a:r>
              <a:rPr lang="en-US" b="0" i="0" dirty="0">
                <a:solidFill>
                  <a:srgbClr val="111111"/>
                </a:solidFill>
                <a:effectLst/>
                <a:latin typeface="Google Sans" panose="020B0604020202020204" charset="0"/>
                <a:ea typeface="Google Sans" panose="020B0604020202020204" charset="0"/>
                <a:cs typeface="Google Sans" panose="020B0604020202020204" charset="0"/>
              </a:rPr>
              <a:t>The main title or description of the document should be assigned Heading 1. </a:t>
            </a:r>
          </a:p>
          <a:p>
            <a:pPr algn="l"/>
            <a:r>
              <a:rPr lang="en-US" b="0" i="0" dirty="0">
                <a:solidFill>
                  <a:srgbClr val="111111"/>
                </a:solidFill>
                <a:effectLst/>
                <a:latin typeface="Google Sans" panose="020B0604020202020204" charset="0"/>
                <a:ea typeface="Google Sans" panose="020B0604020202020204" charset="0"/>
                <a:cs typeface="Google Sans" panose="020B0604020202020204" charset="0"/>
              </a:rPr>
              <a:t>Use appropriate heading tags (&lt;h1&gt;, &lt;h2&gt;, etc.) to create a clear hierarchy</a:t>
            </a:r>
          </a:p>
          <a:p>
            <a:pPr marL="127000" indent="0" algn="l">
              <a:buNone/>
            </a:pPr>
            <a:endParaRPr lang="en-US" b="0" i="0" dirty="0">
              <a:solidFill>
                <a:srgbClr val="111111"/>
              </a:solidFill>
              <a:effectLst/>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682263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pic>
        <p:nvPicPr>
          <p:cNvPr id="2" name="Picture 1">
            <a:extLst>
              <a:ext uri="{FF2B5EF4-FFF2-40B4-BE49-F238E27FC236}">
                <a16:creationId xmlns:a16="http://schemas.microsoft.com/office/drawing/2014/main" id="{24C62FC7-650B-D4A9-63A6-5BE8BC53BE40}"/>
              </a:ext>
            </a:extLst>
          </p:cNvPr>
          <p:cNvPicPr>
            <a:picLocks noChangeAspect="1"/>
          </p:cNvPicPr>
          <p:nvPr/>
        </p:nvPicPr>
        <p:blipFill>
          <a:blip r:embed="rId3"/>
          <a:stretch>
            <a:fillRect/>
          </a:stretch>
        </p:blipFill>
        <p:spPr>
          <a:xfrm>
            <a:off x="3788230" y="0"/>
            <a:ext cx="4244899" cy="51435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490653" y="555600"/>
            <a:ext cx="7665468" cy="755700"/>
          </a:xfrm>
        </p:spPr>
        <p:txBody>
          <a:bodyPr/>
          <a:lstStyle/>
          <a:p>
            <a:r>
              <a:rPr lang="en-CA" b="0" i="0" dirty="0">
                <a:solidFill>
                  <a:srgbClr val="242424"/>
                </a:solidFill>
                <a:effectLst/>
                <a:latin typeface="Google Sans" panose="020B0604020202020204" charset="0"/>
                <a:ea typeface="Google Sans" panose="020B0604020202020204" charset="0"/>
                <a:cs typeface="Google Sans" panose="020B0604020202020204" charset="0"/>
              </a:rPr>
              <a:t>Accessible Rich Internet Applications (ARIA) tags</a:t>
            </a:r>
            <a:endParaRPr lang="en-CA" dirty="0">
              <a:latin typeface="Google Sans" panose="020B0604020202020204" charset="0"/>
              <a:ea typeface="Google Sans" panose="020B0604020202020204" charset="0"/>
              <a:cs typeface="Google Sans" panose="020B0604020202020204" charset="0"/>
            </a:endParaRPr>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559378"/>
            <a:ext cx="8490330" cy="3518143"/>
          </a:xfrm>
        </p:spPr>
        <p:txBody>
          <a:bodyPr/>
          <a:lstStyle/>
          <a:p>
            <a:pPr algn="l"/>
            <a:endParaRPr lang="en-US" dirty="0">
              <a:solidFill>
                <a:srgbClr val="111111"/>
              </a:solidFill>
              <a:latin typeface="Google Sans" panose="020B0604020202020204" charset="0"/>
              <a:ea typeface="Google Sans" panose="020B0604020202020204" charset="0"/>
              <a:cs typeface="Google Sans" panose="020B0604020202020204" charset="0"/>
            </a:endParaRPr>
          </a:p>
          <a:p>
            <a:pPr algn="l"/>
            <a:r>
              <a:rPr lang="en-US" dirty="0">
                <a:solidFill>
                  <a:srgbClr val="111111"/>
                </a:solidFill>
                <a:latin typeface="Google Sans" panose="020B0604020202020204" charset="0"/>
                <a:ea typeface="Google Sans" panose="020B0604020202020204" charset="0"/>
                <a:cs typeface="Google Sans" panose="020B0604020202020204" charset="0"/>
              </a:rPr>
              <a:t>Role : What kind of element it is by checking its role, e.g., checkbox;</a:t>
            </a:r>
          </a:p>
          <a:p>
            <a:pPr algn="l"/>
            <a:r>
              <a:rPr lang="en-US" dirty="0">
                <a:solidFill>
                  <a:srgbClr val="111111"/>
                </a:solidFill>
                <a:latin typeface="Google Sans" panose="020B0604020202020204" charset="0"/>
                <a:ea typeface="Google Sans" panose="020B0604020202020204" charset="0"/>
                <a:cs typeface="Google Sans" panose="020B0604020202020204" charset="0"/>
              </a:rPr>
              <a:t>State : What state the element is in, e.g., checked/not checked;</a:t>
            </a:r>
          </a:p>
          <a:p>
            <a:pPr algn="l"/>
            <a:r>
              <a:rPr lang="en-US" dirty="0">
                <a:solidFill>
                  <a:srgbClr val="111111"/>
                </a:solidFill>
                <a:latin typeface="Google Sans" panose="020B0604020202020204" charset="0"/>
                <a:ea typeface="Google Sans" panose="020B0604020202020204" charset="0"/>
                <a:cs typeface="Google Sans" panose="020B0604020202020204" charset="0"/>
              </a:rPr>
              <a:t>Value: default or currently selected item</a:t>
            </a:r>
          </a:p>
          <a:p>
            <a:pPr algn="l"/>
            <a:r>
              <a:rPr lang="en-US" dirty="0">
                <a:solidFill>
                  <a:srgbClr val="111111"/>
                </a:solidFill>
                <a:latin typeface="Google Sans" panose="020B0604020202020204" charset="0"/>
                <a:ea typeface="Google Sans" panose="020B0604020202020204" charset="0"/>
                <a:cs typeface="Google Sans" panose="020B0604020202020204" charset="0"/>
              </a:rPr>
              <a:t>Name : The name of the element, e.g., “Sign up for our newsletter”</a:t>
            </a:r>
          </a:p>
          <a:p>
            <a:pPr algn="l"/>
            <a:r>
              <a:rPr lang="en-US" dirty="0">
                <a:solidFill>
                  <a:srgbClr val="111111"/>
                </a:solidFill>
                <a:latin typeface="Google Sans" panose="020B0604020202020204" charset="0"/>
                <a:ea typeface="Google Sans" panose="020B0604020202020204" charset="0"/>
                <a:cs typeface="Google Sans" panose="020B0604020202020204" charset="0"/>
              </a:rPr>
              <a:t>If you can use HTML a native HTML element or attribute, then do so</a:t>
            </a:r>
          </a:p>
          <a:p>
            <a:pPr algn="l"/>
            <a:endParaRPr lang="en-US" dirty="0">
              <a:solidFill>
                <a:srgbClr val="111111"/>
              </a:solidFill>
              <a:latin typeface="Google Sans" panose="020B0604020202020204" charset="0"/>
              <a:ea typeface="Google Sans" panose="020B0604020202020204" charset="0"/>
              <a:cs typeface="Google Sans" panose="020B0604020202020204" charset="0"/>
            </a:endParaRPr>
          </a:p>
          <a:p>
            <a:pPr algn="l"/>
            <a:endParaRPr lang="en-US" dirty="0">
              <a:solidFill>
                <a:srgbClr val="111111"/>
              </a:solidFill>
              <a:latin typeface="Google Sans" panose="020B0604020202020204" charset="0"/>
              <a:ea typeface="Google Sans" panose="020B0604020202020204" charset="0"/>
              <a:cs typeface="Google Sans" panose="020B0604020202020204" charset="0"/>
            </a:endParaRPr>
          </a:p>
          <a:p>
            <a:pPr marL="127000" indent="0" algn="l">
              <a:buNone/>
            </a:pPr>
            <a:r>
              <a:rPr lang="en-US" dirty="0">
                <a:solidFill>
                  <a:srgbClr val="111111"/>
                </a:solidFill>
                <a:latin typeface="Google Sans" panose="020B0604020202020204" charset="0"/>
                <a:ea typeface="Google Sans" panose="020B0604020202020204" charset="0"/>
                <a:cs typeface="Google Sans" panose="020B0604020202020204" charset="0"/>
                <a:hlinkClick r:id="rId3"/>
              </a:rPr>
              <a:t>Demo</a:t>
            </a:r>
            <a:endParaRPr lang="en-CA" dirty="0">
              <a:solidFill>
                <a:srgbClr val="111111"/>
              </a:solidFill>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26768826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530678" y="146958"/>
            <a:ext cx="8262257" cy="669870"/>
          </a:xfrm>
        </p:spPr>
        <p:txBody>
          <a:bodyPr/>
          <a:lstStyle/>
          <a:p>
            <a:pPr algn="ctr"/>
            <a:r>
              <a:rPr lang="en-US" b="1" i="0" dirty="0">
                <a:solidFill>
                  <a:srgbClr val="1A1A1A"/>
                </a:solidFill>
                <a:effectLst/>
                <a:latin typeface="Google Sans" panose="020B0604020202020204" charset="0"/>
                <a:ea typeface="Google Sans" panose="020B0604020202020204" charset="0"/>
                <a:cs typeface="Google Sans" panose="020B0604020202020204" charset="0"/>
              </a:rPr>
              <a:t>Using ARIA to Increase Digital Accessibility</a:t>
            </a: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1" i="0" dirty="0">
                <a:solidFill>
                  <a:srgbClr val="1A1A1A"/>
                </a:solidFill>
                <a:effectLst/>
                <a:latin typeface="Google Sans" panose="020B0604020202020204" charset="0"/>
                <a:ea typeface="Google Sans" panose="020B0604020202020204" charset="0"/>
                <a:cs typeface="Google Sans" panose="020B0604020202020204" charset="0"/>
              </a:rPr>
            </a:br>
            <a:br>
              <a:rPr lang="en-US" b="0" i="0" dirty="0">
                <a:solidFill>
                  <a:srgbClr val="1A1A1A"/>
                </a:solidFill>
                <a:effectLst/>
                <a:latin typeface="Google Sans" panose="020B0604020202020204" charset="0"/>
                <a:ea typeface="Google Sans" panose="020B0604020202020204" charset="0"/>
                <a:cs typeface="Google Sans" panose="020B0604020202020204" charset="0"/>
              </a:rPr>
            </a:br>
            <a:r>
              <a:rPr lang="en-US" b="0" i="0" dirty="0">
                <a:solidFill>
                  <a:srgbClr val="1A1A1A"/>
                </a:solidFill>
                <a:effectLst/>
                <a:latin typeface="Google Sans" panose="020B0604020202020204" charset="0"/>
                <a:ea typeface="Google Sans" panose="020B0604020202020204" charset="0"/>
                <a:cs typeface="Google Sans" panose="020B0604020202020204" charset="0"/>
              </a:rPr>
              <a:t>Using ARIA to Increase Digital Accessibility</a:t>
            </a:r>
            <a:endParaRPr lang="en-CA" dirty="0">
              <a:latin typeface="Google Sans" panose="020B0604020202020204" charset="0"/>
              <a:ea typeface="Google Sans" panose="020B0604020202020204" charset="0"/>
              <a:cs typeface="Google Sans" panose="020B0604020202020204" charset="0"/>
            </a:endParaRPr>
          </a:p>
        </p:txBody>
      </p:sp>
      <p:pic>
        <p:nvPicPr>
          <p:cNvPr id="2050" name="Picture 2">
            <a:extLst>
              <a:ext uri="{FF2B5EF4-FFF2-40B4-BE49-F238E27FC236}">
                <a16:creationId xmlns:a16="http://schemas.microsoft.com/office/drawing/2014/main" id="{302BB190-D6A8-37AA-5593-1F2D134E2A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05" y="898071"/>
            <a:ext cx="9054790" cy="374345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05EC0E7-6474-1924-B121-614A188597DB}"/>
              </a:ext>
            </a:extLst>
          </p:cNvPr>
          <p:cNvSpPr txBox="1"/>
          <p:nvPr/>
        </p:nvSpPr>
        <p:spPr>
          <a:xfrm>
            <a:off x="4678136" y="4800865"/>
            <a:ext cx="3992335" cy="307777"/>
          </a:xfrm>
          <a:prstGeom prst="rect">
            <a:avLst/>
          </a:prstGeom>
          <a:noFill/>
        </p:spPr>
        <p:txBody>
          <a:bodyPr wrap="square" rtlCol="0">
            <a:spAutoFit/>
          </a:bodyPr>
          <a:lstStyle/>
          <a:p>
            <a:r>
              <a:rPr lang="en-CA" dirty="0">
                <a:latin typeface="Google Sans" panose="020B0604020202020204" charset="0"/>
                <a:ea typeface="Google Sans" panose="020B0604020202020204" charset="0"/>
                <a:cs typeface="Google Sans" panose="020B0604020202020204" charset="0"/>
              </a:rPr>
              <a:t>                                             Source : </a:t>
            </a:r>
            <a:r>
              <a:rPr lang="en-CA" dirty="0" err="1">
                <a:latin typeface="Google Sans" panose="020B0604020202020204" charset="0"/>
                <a:ea typeface="Google Sans" panose="020B0604020202020204" charset="0"/>
                <a:cs typeface="Google Sans" panose="020B0604020202020204" charset="0"/>
                <a:hlinkClick r:id="rId4"/>
              </a:rPr>
              <a:t>TestDevLab</a:t>
            </a:r>
            <a:endParaRPr lang="en-CA" dirty="0">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19177840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489857" y="146956"/>
            <a:ext cx="7331529" cy="1142999"/>
          </a:xfrm>
        </p:spPr>
        <p:txBody>
          <a:bodyPr/>
          <a:lstStyle/>
          <a:p>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r>
              <a:rPr lang="en-US" dirty="0"/>
              <a:t>Colour and contrast</a:t>
            </a:r>
            <a:br>
              <a:rPr lang="en-US" dirty="0"/>
            </a:b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289956"/>
            <a:ext cx="7650271" cy="3279043"/>
          </a:xfrm>
        </p:spPr>
        <p:txBody>
          <a:bodyPr/>
          <a:lstStyle/>
          <a:p>
            <a:pPr algn="l">
              <a:buFont typeface="Arial" panose="020B0604020202020204" pitchFamily="34" charset="0"/>
              <a:buChar char="•"/>
            </a:pPr>
            <a:r>
              <a:rPr lang="en-US" dirty="0">
                <a:solidFill>
                  <a:srgbClr val="111111"/>
                </a:solidFill>
                <a:latin typeface="Google Sans" panose="020B0604020202020204" charset="0"/>
                <a:ea typeface="Google Sans" panose="020B0604020202020204" charset="0"/>
                <a:cs typeface="Google Sans" panose="020B0604020202020204" charset="0"/>
              </a:rPr>
              <a:t>Colours on a screen can seem less vibrant in bright light, or sunshine.</a:t>
            </a:r>
          </a:p>
          <a:p>
            <a:pPr algn="l">
              <a:buFont typeface="Arial" panose="020B0604020202020204" pitchFamily="34" charset="0"/>
              <a:buChar char="•"/>
            </a:pPr>
            <a:r>
              <a:rPr lang="en-US" dirty="0">
                <a:solidFill>
                  <a:srgbClr val="111111"/>
                </a:solidFill>
                <a:latin typeface="Google Sans" panose="020B0604020202020204" charset="0"/>
                <a:ea typeface="Google Sans" panose="020B0604020202020204" charset="0"/>
                <a:cs typeface="Google Sans" panose="020B0604020202020204" charset="0"/>
              </a:rPr>
              <a:t>Contrast and resolution can vary greatly between screen and projectors.</a:t>
            </a:r>
          </a:p>
          <a:p>
            <a:pPr algn="l">
              <a:buFont typeface="Arial" panose="020B0604020202020204" pitchFamily="34" charset="0"/>
              <a:buChar char="•"/>
            </a:pPr>
            <a:r>
              <a:rPr lang="en-US" dirty="0">
                <a:solidFill>
                  <a:srgbClr val="111111"/>
                </a:solidFill>
                <a:latin typeface="Google Sans" panose="020B0604020202020204" charset="0"/>
                <a:ea typeface="Google Sans" panose="020B0604020202020204" charset="0"/>
                <a:cs typeface="Google Sans" panose="020B0604020202020204" charset="0"/>
              </a:rPr>
              <a:t>A very good contrast ratio (foreground text=black, background=white, ratio=21:1)</a:t>
            </a:r>
          </a:p>
          <a:p>
            <a:pPr algn="l">
              <a:buFont typeface="Arial" panose="020B0604020202020204" pitchFamily="34" charset="0"/>
              <a:buChar char="•"/>
            </a:pPr>
            <a:r>
              <a:rPr lang="en-US" i="0" dirty="0">
                <a:solidFill>
                  <a:srgbClr val="6C6C83"/>
                </a:solidFill>
                <a:effectLst/>
                <a:latin typeface="Google Sans" panose="020B0604020202020204" charset="0"/>
                <a:ea typeface="Google Sans" panose="020B0604020202020204" charset="0"/>
                <a:cs typeface="Google Sans" panose="020B0604020202020204" charset="0"/>
              </a:rPr>
              <a:t>A satisfactory contrast ratio (foreground text=#6C6C83, background=white, ratio=5.1:1)</a:t>
            </a:r>
            <a:endParaRPr lang="en-US" i="0" dirty="0">
              <a:solidFill>
                <a:srgbClr val="111111"/>
              </a:solidFill>
              <a:effectLst/>
              <a:latin typeface="Google Sans" panose="020B0604020202020204" charset="0"/>
              <a:ea typeface="Google Sans" panose="020B0604020202020204" charset="0"/>
              <a:cs typeface="Google Sans" panose="020B0604020202020204" charset="0"/>
            </a:endParaRPr>
          </a:p>
          <a:p>
            <a:pPr algn="l">
              <a:buFont typeface="Arial" panose="020B0604020202020204" pitchFamily="34" charset="0"/>
              <a:buChar char="•"/>
            </a:pPr>
            <a:r>
              <a:rPr lang="en-US" i="0" dirty="0">
                <a:solidFill>
                  <a:srgbClr val="A6A6A6"/>
                </a:solidFill>
                <a:effectLst/>
                <a:latin typeface="Google Sans" panose="020B0604020202020204" charset="0"/>
                <a:ea typeface="Google Sans" panose="020B0604020202020204" charset="0"/>
                <a:cs typeface="Google Sans" panose="020B0604020202020204" charset="0"/>
              </a:rPr>
              <a:t>A failing contrast ratio (foreground text=#A6A6A6, background=white, ratio=2.4:1)</a:t>
            </a:r>
            <a:endParaRPr lang="en-US" i="0" dirty="0">
              <a:solidFill>
                <a:srgbClr val="111111"/>
              </a:solidFill>
              <a:effectLst/>
              <a:latin typeface="Google Sans" panose="020B0604020202020204" charset="0"/>
              <a:ea typeface="Google Sans" panose="020B0604020202020204" charset="0"/>
              <a:cs typeface="Google Sans" panose="020B0604020202020204" charset="0"/>
            </a:endParaRPr>
          </a:p>
          <a:p>
            <a:pPr algn="l">
              <a:buFont typeface="Arial" panose="020B0604020202020204" pitchFamily="34" charset="0"/>
              <a:buChar char="•"/>
            </a:pPr>
            <a:endParaRPr lang="en-US" i="0" dirty="0">
              <a:solidFill>
                <a:srgbClr val="444444"/>
              </a:solidFill>
              <a:effectLst/>
              <a:latin typeface="Google Sans" panose="020B0604020202020204" charset="0"/>
              <a:ea typeface="Google Sans" panose="020B0604020202020204" charset="0"/>
              <a:cs typeface="Google Sans" panose="020B0604020202020204" charset="0"/>
            </a:endParaRPr>
          </a:p>
          <a:p>
            <a:pPr algn="l"/>
            <a:endParaRPr lang="en-US" dirty="0">
              <a:solidFill>
                <a:srgbClr val="444444"/>
              </a:solidFill>
              <a:latin typeface="Google Sans" panose="020B0604020202020204" charset="0"/>
              <a:ea typeface="Google Sans" panose="020B0604020202020204" charset="0"/>
              <a:cs typeface="Google Sans" panose="020B0604020202020204" charset="0"/>
            </a:endParaRPr>
          </a:p>
          <a:p>
            <a:pPr marL="127000" indent="0" algn="l">
              <a:buNone/>
            </a:pPr>
            <a:endParaRPr lang="en-US" i="0" dirty="0">
              <a:solidFill>
                <a:srgbClr val="444444"/>
              </a:solidFill>
              <a:effectLst/>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39536800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Colour and contrast</a:t>
            </a:r>
            <a:br>
              <a:rPr lang="en-US" dirty="0"/>
            </a:br>
            <a:endParaRPr lang="en-US"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buFont typeface="Arial" panose="020B0604020202020204" pitchFamily="34" charset="0"/>
              <a:buChar char="•"/>
            </a:pPr>
            <a:r>
              <a:rPr lang="en-US" b="0" i="0" dirty="0">
                <a:solidFill>
                  <a:srgbClr val="444444"/>
                </a:solidFill>
                <a:effectLst/>
                <a:latin typeface="Google Sans" panose="020B0604020202020204" charset="0"/>
                <a:ea typeface="Google Sans" panose="020B0604020202020204" charset="0"/>
                <a:cs typeface="Google Sans" panose="020B0604020202020204" charset="0"/>
              </a:rPr>
              <a:t>Ensure that </a:t>
            </a:r>
            <a:r>
              <a:rPr lang="en-US" b="0" i="0" dirty="0" err="1">
                <a:solidFill>
                  <a:srgbClr val="444444"/>
                </a:solidFill>
                <a:effectLst/>
                <a:latin typeface="Google Sans" panose="020B0604020202020204" charset="0"/>
                <a:ea typeface="Google Sans" panose="020B0604020202020204" charset="0"/>
                <a:cs typeface="Google Sans" panose="020B0604020202020204" charset="0"/>
              </a:rPr>
              <a:t>colour</a:t>
            </a:r>
            <a:r>
              <a:rPr lang="en-US" b="0" i="0" dirty="0">
                <a:solidFill>
                  <a:srgbClr val="444444"/>
                </a:solidFill>
                <a:effectLst/>
                <a:latin typeface="Google Sans" panose="020B0604020202020204" charset="0"/>
                <a:ea typeface="Google Sans" panose="020B0604020202020204" charset="0"/>
                <a:cs typeface="Google Sans" panose="020B0604020202020204" charset="0"/>
              </a:rPr>
              <a:t> is not your only means of conveying information.</a:t>
            </a:r>
          </a:p>
          <a:p>
            <a:pPr algn="l">
              <a:buFont typeface="Arial" panose="020B0604020202020204" pitchFamily="34" charset="0"/>
              <a:buChar char="•"/>
            </a:pPr>
            <a:r>
              <a:rPr lang="en-US" b="0" i="0" dirty="0">
                <a:solidFill>
                  <a:srgbClr val="444444"/>
                </a:solidFill>
                <a:effectLst/>
                <a:latin typeface="Google Sans" panose="020B0604020202020204" charset="0"/>
                <a:ea typeface="Google Sans" panose="020B0604020202020204" charset="0"/>
                <a:cs typeface="Google Sans" panose="020B0604020202020204" charset="0"/>
              </a:rPr>
              <a:t>Incorporate alternate means of communication—use labels, texture, shapes, and patterns—to prevent confusion among people with color blindness.</a:t>
            </a:r>
          </a:p>
          <a:p>
            <a:pPr algn="l">
              <a:buFont typeface="Arial" panose="020B0604020202020204" pitchFamily="34" charset="0"/>
              <a:buChar char="•"/>
            </a:pPr>
            <a:endParaRPr lang="en-US" dirty="0">
              <a:solidFill>
                <a:srgbClr val="444444"/>
              </a:solidFill>
              <a:latin typeface="Google Sans" panose="020B0604020202020204" charset="0"/>
              <a:ea typeface="Google Sans" panose="020B0604020202020204" charset="0"/>
              <a:cs typeface="Google Sans" panose="020B0604020202020204" charset="0"/>
            </a:endParaRPr>
          </a:p>
          <a:p>
            <a:pPr algn="l">
              <a:buFont typeface="Arial" panose="020B0604020202020204" pitchFamily="34" charset="0"/>
              <a:buChar char="•"/>
            </a:pPr>
            <a:endParaRPr lang="en-US" b="0" i="0" dirty="0">
              <a:solidFill>
                <a:srgbClr val="444444"/>
              </a:solidFill>
              <a:effectLst/>
              <a:latin typeface="Google Sans" panose="020B0604020202020204" charset="0"/>
              <a:ea typeface="Google Sans" panose="020B0604020202020204" charset="0"/>
              <a:cs typeface="Google Sans" panose="020B0604020202020204" charset="0"/>
            </a:endParaRPr>
          </a:p>
          <a:p>
            <a:pPr algn="l"/>
            <a:endParaRPr lang="en-US" dirty="0">
              <a:solidFill>
                <a:srgbClr val="444444"/>
              </a:solidFill>
              <a:latin typeface="Google Sans" panose="020B0604020202020204" charset="0"/>
              <a:ea typeface="Google Sans" panose="020B0604020202020204" charset="0"/>
              <a:cs typeface="Google Sans" panose="020B0604020202020204" charset="0"/>
            </a:endParaRPr>
          </a:p>
          <a:p>
            <a:pPr algn="l"/>
            <a:endParaRPr lang="en-US" b="0" i="0" dirty="0">
              <a:solidFill>
                <a:srgbClr val="444444"/>
              </a:solidFill>
              <a:effectLst/>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31917714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5FB1E-945E-0EB1-D22C-8D7D9D5F12D3}"/>
              </a:ext>
            </a:extLst>
          </p:cNvPr>
          <p:cNvSpPr>
            <a:spLocks noGrp="1"/>
          </p:cNvSpPr>
          <p:nvPr>
            <p:ph type="title"/>
          </p:nvPr>
        </p:nvSpPr>
        <p:spPr>
          <a:xfrm>
            <a:off x="1003610" y="555600"/>
            <a:ext cx="4415883" cy="755700"/>
          </a:xfrm>
        </p:spPr>
        <p:txBody>
          <a:bodyPr/>
          <a:lstStyle/>
          <a:p>
            <a:r>
              <a:rPr lang="en-CA" dirty="0">
                <a:latin typeface="Google Sans" panose="020B0604020202020204" charset="0"/>
                <a:ea typeface="Google Sans" panose="020B0604020202020204" charset="0"/>
                <a:cs typeface="Google Sans" panose="020B0604020202020204" charset="0"/>
              </a:rPr>
              <a:t>Colors alone</a:t>
            </a:r>
          </a:p>
        </p:txBody>
      </p:sp>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r>
              <a:rPr lang="en-US" dirty="0">
                <a:latin typeface="Google Sans" panose="020B0604020202020204" charset="0"/>
                <a:ea typeface="Google Sans" panose="020B0604020202020204" charset="0"/>
                <a:cs typeface="Google Sans" panose="020B0604020202020204" charset="0"/>
              </a:rPr>
              <a:t>              Inaccessible </a:t>
            </a:r>
          </a:p>
          <a:p>
            <a:pPr marL="127000" indent="0">
              <a:buNone/>
            </a:pPr>
            <a:r>
              <a:rPr lang="en-CA" dirty="0">
                <a:latin typeface="Google Sans" panose="020B0604020202020204" charset="0"/>
                <a:ea typeface="Google Sans" panose="020B0604020202020204" charset="0"/>
                <a:cs typeface="Google Sans" panose="020B0604020202020204" charset="0"/>
              </a:rPr>
              <a:t>	</a:t>
            </a:r>
          </a:p>
          <a:p>
            <a:pPr marL="127000" indent="0">
              <a:buNone/>
            </a:pPr>
            <a:endParaRPr lang="en-CA" dirty="0">
              <a:latin typeface="Google Sans" panose="020B0604020202020204" charset="0"/>
              <a:ea typeface="Google Sans" panose="020B0604020202020204" charset="0"/>
              <a:cs typeface="Google Sans" panose="020B0604020202020204" charset="0"/>
            </a:endParaRPr>
          </a:p>
          <a:p>
            <a:pPr marL="127000" indent="0">
              <a:buNone/>
            </a:pPr>
            <a:endParaRPr lang="en-CA" dirty="0">
              <a:latin typeface="Google Sans" panose="020B0604020202020204" charset="0"/>
              <a:ea typeface="Google Sans" panose="020B0604020202020204" charset="0"/>
              <a:cs typeface="Google Sans" panose="020B0604020202020204" charset="0"/>
            </a:endParaRPr>
          </a:p>
          <a:p>
            <a:pPr marL="127000" indent="0">
              <a:buNone/>
            </a:pPr>
            <a:endParaRPr lang="en-CA" dirty="0">
              <a:latin typeface="Google Sans" panose="020B0604020202020204" charset="0"/>
              <a:ea typeface="Google Sans" panose="020B0604020202020204" charset="0"/>
              <a:cs typeface="Google Sans" panose="020B0604020202020204" charset="0"/>
            </a:endParaRPr>
          </a:p>
          <a:p>
            <a:pPr marL="127000" indent="0">
              <a:buNone/>
            </a:pPr>
            <a:endParaRPr lang="en-CA" dirty="0">
              <a:latin typeface="Google Sans" panose="020B0604020202020204" charset="0"/>
              <a:ea typeface="Google Sans" panose="020B0604020202020204" charset="0"/>
              <a:cs typeface="Google Sans" panose="020B0604020202020204" charset="0"/>
            </a:endParaRPr>
          </a:p>
          <a:p>
            <a:pPr marL="127000" indent="0">
              <a:buNone/>
            </a:pPr>
            <a:endParaRPr lang="en-CA" dirty="0">
              <a:latin typeface="Google Sans" panose="020B0604020202020204" charset="0"/>
              <a:ea typeface="Google Sans" panose="020B0604020202020204" charset="0"/>
              <a:cs typeface="Google Sans" panose="020B0604020202020204" charset="0"/>
            </a:endParaRPr>
          </a:p>
          <a:p>
            <a:pPr marL="127000" indent="0">
              <a:buNone/>
            </a:pPr>
            <a:endParaRPr lang="en-CA" dirty="0">
              <a:latin typeface="Google Sans" panose="020B0604020202020204" charset="0"/>
              <a:ea typeface="Google Sans" panose="020B0604020202020204" charset="0"/>
              <a:cs typeface="Google Sans" panose="020B0604020202020204" charset="0"/>
            </a:endParaRPr>
          </a:p>
          <a:p>
            <a:pPr marL="127000" indent="0">
              <a:buNone/>
            </a:pPr>
            <a:endParaRPr lang="en-CA" dirty="0">
              <a:latin typeface="Google Sans" panose="020B0604020202020204" charset="0"/>
              <a:ea typeface="Google Sans" panose="020B0604020202020204" charset="0"/>
              <a:cs typeface="Google Sans" panose="020B0604020202020204" charset="0"/>
            </a:endParaRPr>
          </a:p>
          <a:p>
            <a:pPr marL="127000" indent="0">
              <a:buNone/>
            </a:pPr>
            <a:r>
              <a:rPr lang="en-CA" dirty="0">
                <a:latin typeface="Google Sans" panose="020B0604020202020204" charset="0"/>
                <a:ea typeface="Google Sans" panose="020B0604020202020204" charset="0"/>
                <a:cs typeface="Google Sans" panose="020B0604020202020204" charset="0"/>
              </a:rPr>
              <a:t>Red-green color blind?</a:t>
            </a:r>
          </a:p>
        </p:txBody>
      </p:sp>
      <p:graphicFrame>
        <p:nvGraphicFramePr>
          <p:cNvPr id="5" name="Table 4">
            <a:extLst>
              <a:ext uri="{FF2B5EF4-FFF2-40B4-BE49-F238E27FC236}">
                <a16:creationId xmlns:a16="http://schemas.microsoft.com/office/drawing/2014/main" id="{484C0CA2-91A1-DD83-425F-3ADBB0E4BBBC}"/>
              </a:ext>
            </a:extLst>
          </p:cNvPr>
          <p:cNvGraphicFramePr>
            <a:graphicFrameLocks noGrp="1"/>
          </p:cNvGraphicFramePr>
          <p:nvPr>
            <p:extLst>
              <p:ext uri="{D42A27DB-BD31-4B8C-83A1-F6EECF244321}">
                <p14:modId xmlns:p14="http://schemas.microsoft.com/office/powerpoint/2010/main" val="500872868"/>
              </p:ext>
            </p:extLst>
          </p:nvPr>
        </p:nvGraphicFramePr>
        <p:xfrm>
          <a:off x="1182029" y="2200910"/>
          <a:ext cx="6103434" cy="1417320"/>
        </p:xfrm>
        <a:graphic>
          <a:graphicData uri="http://schemas.openxmlformats.org/drawingml/2006/table">
            <a:tbl>
              <a:tblPr firstRow="1" bandRow="1">
                <a:tableStyleId>{5C22544A-7EE6-4342-B048-85BDC9FD1C3A}</a:tableStyleId>
              </a:tblPr>
              <a:tblGrid>
                <a:gridCol w="3055434">
                  <a:extLst>
                    <a:ext uri="{9D8B030D-6E8A-4147-A177-3AD203B41FA5}">
                      <a16:colId xmlns:a16="http://schemas.microsoft.com/office/drawing/2014/main" val="426823169"/>
                    </a:ext>
                  </a:extLst>
                </a:gridCol>
                <a:gridCol w="3048000">
                  <a:extLst>
                    <a:ext uri="{9D8B030D-6E8A-4147-A177-3AD203B41FA5}">
                      <a16:colId xmlns:a16="http://schemas.microsoft.com/office/drawing/2014/main" val="2298689372"/>
                    </a:ext>
                  </a:extLst>
                </a:gridCol>
              </a:tblGrid>
              <a:tr h="0">
                <a:tc>
                  <a:txBody>
                    <a:bodyPr/>
                    <a:lstStyle/>
                    <a:p>
                      <a:r>
                        <a:rPr lang="en-CA" dirty="0">
                          <a:latin typeface="Google Sans" panose="020B0604020202020204" charset="0"/>
                          <a:ea typeface="Google Sans" panose="020B0604020202020204" charset="0"/>
                          <a:cs typeface="Google Sans" panose="020B0604020202020204" charset="0"/>
                        </a:rPr>
                        <a:t>Course #</a:t>
                      </a:r>
                    </a:p>
                  </a:txBody>
                  <a:tcPr/>
                </a:tc>
                <a:tc>
                  <a:txBody>
                    <a:bodyPr/>
                    <a:lstStyle/>
                    <a:p>
                      <a:r>
                        <a:rPr lang="en-CA" dirty="0">
                          <a:latin typeface="Google Sans" panose="020B0604020202020204" charset="0"/>
                          <a:ea typeface="Google Sans" panose="020B0604020202020204" charset="0"/>
                          <a:cs typeface="Google Sans" panose="020B0604020202020204" charset="0"/>
                        </a:rPr>
                        <a:t>Name</a:t>
                      </a:r>
                    </a:p>
                  </a:txBody>
                  <a:tcPr/>
                </a:tc>
                <a:extLst>
                  <a:ext uri="{0D108BD9-81ED-4DB2-BD59-A6C34878D82A}">
                    <a16:rowId xmlns:a16="http://schemas.microsoft.com/office/drawing/2014/main" val="3195678210"/>
                  </a:ext>
                </a:extLst>
              </a:tr>
              <a:tr h="370840">
                <a:tc>
                  <a:txBody>
                    <a:bodyPr/>
                    <a:lstStyle/>
                    <a:p>
                      <a:r>
                        <a:rPr lang="en-CA" dirty="0">
                          <a:latin typeface="Google Sans" panose="020B0604020202020204" charset="0"/>
                          <a:ea typeface="Google Sans" panose="020B0604020202020204" charset="0"/>
                          <a:cs typeface="Google Sans" panose="020B0604020202020204" charset="0"/>
                        </a:rPr>
                        <a:t>Algo 101</a:t>
                      </a:r>
                    </a:p>
                  </a:txBody>
                  <a:tcPr>
                    <a:solidFill>
                      <a:schemeClr val="accent2">
                        <a:lumMod val="75000"/>
                      </a:schemeClr>
                    </a:solidFill>
                  </a:tcPr>
                </a:tc>
                <a:tc>
                  <a:txBody>
                    <a:bodyPr/>
                    <a:lstStyle/>
                    <a:p>
                      <a:r>
                        <a:rPr lang="en-CA" dirty="0">
                          <a:latin typeface="Google Sans" panose="020B0604020202020204" charset="0"/>
                          <a:ea typeface="Google Sans" panose="020B0604020202020204" charset="0"/>
                          <a:cs typeface="Google Sans" panose="020B0604020202020204" charset="0"/>
                        </a:rPr>
                        <a:t>Introduction to Algorithms</a:t>
                      </a:r>
                    </a:p>
                  </a:txBody>
                  <a:tcPr>
                    <a:solidFill>
                      <a:schemeClr val="accent2"/>
                    </a:solidFill>
                  </a:tcPr>
                </a:tc>
                <a:extLst>
                  <a:ext uri="{0D108BD9-81ED-4DB2-BD59-A6C34878D82A}">
                    <a16:rowId xmlns:a16="http://schemas.microsoft.com/office/drawing/2014/main" val="127379390"/>
                  </a:ext>
                </a:extLst>
              </a:tr>
              <a:tr h="370840">
                <a:tc>
                  <a:txBody>
                    <a:bodyPr/>
                    <a:lstStyle/>
                    <a:p>
                      <a:r>
                        <a:rPr lang="en-CA" dirty="0">
                          <a:latin typeface="Google Sans" panose="020B0604020202020204" charset="0"/>
                          <a:ea typeface="Google Sans" panose="020B0604020202020204" charset="0"/>
                          <a:cs typeface="Google Sans" panose="020B0604020202020204" charset="0"/>
                        </a:rPr>
                        <a:t>Networking 101</a:t>
                      </a:r>
                    </a:p>
                  </a:txBody>
                  <a:tcPr>
                    <a:solidFill>
                      <a:schemeClr val="accent3"/>
                    </a:solidFill>
                  </a:tcPr>
                </a:tc>
                <a:tc>
                  <a:txBody>
                    <a:bodyPr/>
                    <a:lstStyle/>
                    <a:p>
                      <a:r>
                        <a:rPr lang="en-CA" dirty="0">
                          <a:latin typeface="Google Sans" panose="020B0604020202020204" charset="0"/>
                          <a:ea typeface="Google Sans" panose="020B0604020202020204" charset="0"/>
                          <a:cs typeface="Google Sans" panose="020B0604020202020204" charset="0"/>
                        </a:rPr>
                        <a:t>Topology and Networking </a:t>
                      </a:r>
                    </a:p>
                  </a:txBody>
                  <a:tcPr>
                    <a:solidFill>
                      <a:schemeClr val="accent3"/>
                    </a:solidFill>
                  </a:tcPr>
                </a:tc>
                <a:extLst>
                  <a:ext uri="{0D108BD9-81ED-4DB2-BD59-A6C34878D82A}">
                    <a16:rowId xmlns:a16="http://schemas.microsoft.com/office/drawing/2014/main" val="3692999215"/>
                  </a:ext>
                </a:extLst>
              </a:tr>
              <a:tr h="370840">
                <a:tc>
                  <a:txBody>
                    <a:bodyPr/>
                    <a:lstStyle/>
                    <a:p>
                      <a:r>
                        <a:rPr lang="en-CA" dirty="0">
                          <a:latin typeface="Google Sans" panose="020B0604020202020204" charset="0"/>
                          <a:ea typeface="Google Sans" panose="020B0604020202020204" charset="0"/>
                          <a:cs typeface="Google Sans" panose="020B0604020202020204" charset="0"/>
                        </a:rPr>
                        <a:t>Gardening 101</a:t>
                      </a:r>
                    </a:p>
                  </a:txBody>
                  <a:tcPr>
                    <a:solidFill>
                      <a:schemeClr val="accent4"/>
                    </a:solidFill>
                  </a:tcPr>
                </a:tc>
                <a:tc>
                  <a:txBody>
                    <a:bodyPr/>
                    <a:lstStyle/>
                    <a:p>
                      <a:r>
                        <a:rPr lang="en-CA" dirty="0">
                          <a:latin typeface="Google Sans" panose="020B0604020202020204" charset="0"/>
                          <a:ea typeface="Google Sans" panose="020B0604020202020204" charset="0"/>
                          <a:cs typeface="Google Sans" panose="020B0604020202020204" charset="0"/>
                        </a:rPr>
                        <a:t>Soil therapy for beginners</a:t>
                      </a:r>
                    </a:p>
                  </a:txBody>
                  <a:tcPr>
                    <a:solidFill>
                      <a:schemeClr val="accent4"/>
                    </a:solidFill>
                  </a:tcPr>
                </a:tc>
                <a:extLst>
                  <a:ext uri="{0D108BD9-81ED-4DB2-BD59-A6C34878D82A}">
                    <a16:rowId xmlns:a16="http://schemas.microsoft.com/office/drawing/2014/main" val="315767992"/>
                  </a:ext>
                </a:extLst>
              </a:tr>
            </a:tbl>
          </a:graphicData>
        </a:graphic>
      </p:graphicFrame>
      <p:pic>
        <p:nvPicPr>
          <p:cNvPr id="6" name="Graphic 5" descr="Close with solid fill">
            <a:extLst>
              <a:ext uri="{FF2B5EF4-FFF2-40B4-BE49-F238E27FC236}">
                <a16:creationId xmlns:a16="http://schemas.microsoft.com/office/drawing/2014/main" id="{AC3E53BF-E422-779C-5454-9D6AC790F5C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04445" y="1389600"/>
            <a:ext cx="435363" cy="435363"/>
          </a:xfrm>
          <a:prstGeom prst="rect">
            <a:avLst/>
          </a:prstGeom>
        </p:spPr>
      </p:pic>
    </p:spTree>
    <p:extLst>
      <p:ext uri="{BB962C8B-B14F-4D97-AF65-F5344CB8AC3E}">
        <p14:creationId xmlns:p14="http://schemas.microsoft.com/office/powerpoint/2010/main" val="23892946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B608727-0ED7-272B-0622-36FF5881BEA9}"/>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1421413" y="1791833"/>
            <a:ext cx="6137623" cy="1440887"/>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
        <p:nvSpPr>
          <p:cNvPr id="10" name="Title 1">
            <a:extLst>
              <a:ext uri="{FF2B5EF4-FFF2-40B4-BE49-F238E27FC236}">
                <a16:creationId xmlns:a16="http://schemas.microsoft.com/office/drawing/2014/main" id="{EA8078B7-6A5D-8D6E-C9F9-3C93D1E7D750}"/>
              </a:ext>
            </a:extLst>
          </p:cNvPr>
          <p:cNvSpPr>
            <a:spLocks noGrp="1"/>
          </p:cNvSpPr>
          <p:nvPr>
            <p:ph type="title"/>
          </p:nvPr>
        </p:nvSpPr>
        <p:spPr>
          <a:xfrm>
            <a:off x="446048" y="555600"/>
            <a:ext cx="4044175" cy="755700"/>
          </a:xfrm>
        </p:spPr>
        <p:txBody>
          <a:bodyPr/>
          <a:lstStyle/>
          <a:p>
            <a:r>
              <a:rPr lang="en-CA" dirty="0"/>
              <a:t>Colors alone</a:t>
            </a:r>
          </a:p>
        </p:txBody>
      </p:sp>
    </p:spTree>
    <p:extLst>
      <p:ext uri="{BB962C8B-B14F-4D97-AF65-F5344CB8AC3E}">
        <p14:creationId xmlns:p14="http://schemas.microsoft.com/office/powerpoint/2010/main" val="36176629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5FB1E-945E-0EB1-D22C-8D7D9D5F12D3}"/>
              </a:ext>
            </a:extLst>
          </p:cNvPr>
          <p:cNvSpPr>
            <a:spLocks noGrp="1"/>
          </p:cNvSpPr>
          <p:nvPr>
            <p:ph type="title"/>
          </p:nvPr>
        </p:nvSpPr>
        <p:spPr>
          <a:xfrm>
            <a:off x="311700" y="555600"/>
            <a:ext cx="6706134" cy="755700"/>
          </a:xfrm>
        </p:spPr>
        <p:txBody>
          <a:bodyPr/>
          <a:lstStyle/>
          <a:p>
            <a:r>
              <a:rPr lang="en-US" b="0" dirty="0">
                <a:solidFill>
                  <a:srgbClr val="444444"/>
                </a:solidFill>
                <a:latin typeface="Google Sans" panose="020B0604020202020204" charset="0"/>
                <a:ea typeface="Google Sans" panose="020B0604020202020204" charset="0"/>
                <a:cs typeface="Google Sans" panose="020B0604020202020204" charset="0"/>
              </a:rPr>
              <a:t>A</a:t>
            </a:r>
            <a:r>
              <a:rPr lang="en-US" b="0" i="0" dirty="0">
                <a:solidFill>
                  <a:srgbClr val="444444"/>
                </a:solidFill>
                <a:effectLst/>
                <a:latin typeface="Google Sans" panose="020B0604020202020204" charset="0"/>
                <a:ea typeface="Google Sans" panose="020B0604020202020204" charset="0"/>
                <a:cs typeface="Google Sans" panose="020B0604020202020204" charset="0"/>
              </a:rPr>
              <a:t>lternate means of communication</a:t>
            </a:r>
            <a:endParaRPr lang="en-CA" dirty="0">
              <a:latin typeface="Google Sans" panose="020B0604020202020204" charset="0"/>
              <a:ea typeface="Google Sans" panose="020B0604020202020204" charset="0"/>
              <a:cs typeface="Google Sans" panose="020B0604020202020204" charset="0"/>
            </a:endParaRPr>
          </a:p>
        </p:txBody>
      </p:sp>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endParaRPr lang="en-US" dirty="0"/>
          </a:p>
          <a:p>
            <a:pPr marL="127000" indent="0">
              <a:buNone/>
            </a:pPr>
            <a:endParaRPr lang="en-CA" dirty="0"/>
          </a:p>
        </p:txBody>
      </p:sp>
      <p:graphicFrame>
        <p:nvGraphicFramePr>
          <p:cNvPr id="5" name="Table 4">
            <a:extLst>
              <a:ext uri="{FF2B5EF4-FFF2-40B4-BE49-F238E27FC236}">
                <a16:creationId xmlns:a16="http://schemas.microsoft.com/office/drawing/2014/main" id="{484C0CA2-91A1-DD83-425F-3ADBB0E4BBBC}"/>
              </a:ext>
            </a:extLst>
          </p:cNvPr>
          <p:cNvGraphicFramePr>
            <a:graphicFrameLocks noGrp="1"/>
          </p:cNvGraphicFramePr>
          <p:nvPr>
            <p:extLst>
              <p:ext uri="{D42A27DB-BD31-4B8C-83A1-F6EECF244321}">
                <p14:modId xmlns:p14="http://schemas.microsoft.com/office/powerpoint/2010/main" val="3118538438"/>
              </p:ext>
            </p:extLst>
          </p:nvPr>
        </p:nvGraphicFramePr>
        <p:xfrm>
          <a:off x="1182029" y="2114550"/>
          <a:ext cx="6103433" cy="1859280"/>
        </p:xfrm>
        <a:graphic>
          <a:graphicData uri="http://schemas.openxmlformats.org/drawingml/2006/table">
            <a:tbl>
              <a:tblPr firstRow="1" bandRow="1">
                <a:tableStyleId>{5C22544A-7EE6-4342-B048-85BDC9FD1C3A}</a:tableStyleId>
              </a:tblPr>
              <a:tblGrid>
                <a:gridCol w="2037783">
                  <a:extLst>
                    <a:ext uri="{9D8B030D-6E8A-4147-A177-3AD203B41FA5}">
                      <a16:colId xmlns:a16="http://schemas.microsoft.com/office/drawing/2014/main" val="426823169"/>
                    </a:ext>
                  </a:extLst>
                </a:gridCol>
                <a:gridCol w="2032825">
                  <a:extLst>
                    <a:ext uri="{9D8B030D-6E8A-4147-A177-3AD203B41FA5}">
                      <a16:colId xmlns:a16="http://schemas.microsoft.com/office/drawing/2014/main" val="2298689372"/>
                    </a:ext>
                  </a:extLst>
                </a:gridCol>
                <a:gridCol w="2032825">
                  <a:extLst>
                    <a:ext uri="{9D8B030D-6E8A-4147-A177-3AD203B41FA5}">
                      <a16:colId xmlns:a16="http://schemas.microsoft.com/office/drawing/2014/main" val="1557477991"/>
                    </a:ext>
                  </a:extLst>
                </a:gridCol>
              </a:tblGrid>
              <a:tr h="0">
                <a:tc>
                  <a:txBody>
                    <a:bodyPr/>
                    <a:lstStyle/>
                    <a:p>
                      <a:r>
                        <a:rPr lang="en-CA" dirty="0"/>
                        <a:t>Course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r>
                        <a:rPr lang="en-CA" dirty="0"/>
                        <a:t>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r>
                        <a:rPr lang="en-CA" dirty="0"/>
                        <a:t>Required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195678210"/>
                  </a:ext>
                </a:extLst>
              </a:tr>
              <a:tr h="370840">
                <a:tc>
                  <a:txBody>
                    <a:bodyPr/>
                    <a:lstStyle/>
                    <a:p>
                      <a:r>
                        <a:rPr lang="en-CA" dirty="0">
                          <a:latin typeface="Google Sans" panose="020B0604020202020204" charset="0"/>
                          <a:ea typeface="Google Sans" panose="020B0604020202020204" charset="0"/>
                          <a:cs typeface="Google Sans" panose="020B0604020202020204" charset="0"/>
                        </a:rPr>
                        <a:t>Algo 101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latin typeface="Google Sans" panose="020B0604020202020204" charset="0"/>
                          <a:ea typeface="Google Sans" panose="020B0604020202020204" charset="0"/>
                          <a:cs typeface="Google Sans" panose="020B0604020202020204" charset="0"/>
                        </a:rPr>
                        <a:t>Introduction to Algorithms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latin typeface="Google Sans" panose="020B0604020202020204" charset="0"/>
                          <a:ea typeface="Google Sans" panose="020B0604020202020204" charset="0"/>
                          <a:cs typeface="Google Sans" panose="020B0604020202020204" charset="0"/>
                        </a:rPr>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379390"/>
                  </a:ext>
                </a:extLst>
              </a:tr>
              <a:tr h="370840">
                <a:tc>
                  <a:txBody>
                    <a:bodyPr/>
                    <a:lstStyle/>
                    <a:p>
                      <a:r>
                        <a:rPr lang="en-CA" dirty="0">
                          <a:latin typeface="Google Sans" panose="020B0604020202020204" charset="0"/>
                          <a:ea typeface="Google Sans" panose="020B0604020202020204" charset="0"/>
                          <a:cs typeface="Google Sans" panose="020B0604020202020204" charset="0"/>
                        </a:rPr>
                        <a:t>Networking 101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latin typeface="Google Sans" panose="020B0604020202020204" charset="0"/>
                          <a:ea typeface="Google Sans" panose="020B0604020202020204" charset="0"/>
                          <a:cs typeface="Google Sans" panose="020B0604020202020204" charset="0"/>
                        </a:rPr>
                        <a:t>Topology and Networking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latin typeface="Google Sans" panose="020B0604020202020204" charset="0"/>
                          <a:ea typeface="Google Sans" panose="020B0604020202020204" charset="0"/>
                          <a:cs typeface="Google Sans" panose="020B0604020202020204"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92999215"/>
                  </a:ext>
                </a:extLst>
              </a:tr>
              <a:tr h="370840">
                <a:tc>
                  <a:txBody>
                    <a:bodyPr/>
                    <a:lstStyle/>
                    <a:p>
                      <a:r>
                        <a:rPr lang="en-CA" dirty="0">
                          <a:latin typeface="Google Sans" panose="020B0604020202020204" charset="0"/>
                          <a:ea typeface="Google Sans" panose="020B0604020202020204" charset="0"/>
                          <a:cs typeface="Google Sans" panose="020B0604020202020204" charset="0"/>
                        </a:rPr>
                        <a:t>Gardening 101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latin typeface="Google Sans" panose="020B0604020202020204" charset="0"/>
                          <a:ea typeface="Google Sans" panose="020B0604020202020204" charset="0"/>
                          <a:cs typeface="Google Sans" panose="020B0604020202020204" charset="0"/>
                        </a:rPr>
                        <a:t>Gardening for beginners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latin typeface="Google Sans" panose="020B0604020202020204" charset="0"/>
                          <a:ea typeface="Google Sans" panose="020B0604020202020204" charset="0"/>
                          <a:cs typeface="Google Sans" panose="020B0604020202020204"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5767992"/>
                  </a:ext>
                </a:extLst>
              </a:tr>
            </a:tbl>
          </a:graphicData>
        </a:graphic>
      </p:graphicFrame>
      <p:sp>
        <p:nvSpPr>
          <p:cNvPr id="6" name="TextBox 5">
            <a:extLst>
              <a:ext uri="{FF2B5EF4-FFF2-40B4-BE49-F238E27FC236}">
                <a16:creationId xmlns:a16="http://schemas.microsoft.com/office/drawing/2014/main" id="{00435969-6041-8F99-5A19-414A83C19BD6}"/>
              </a:ext>
            </a:extLst>
          </p:cNvPr>
          <p:cNvSpPr txBox="1"/>
          <p:nvPr/>
        </p:nvSpPr>
        <p:spPr>
          <a:xfrm>
            <a:off x="1182028" y="1567409"/>
            <a:ext cx="5337717" cy="369332"/>
          </a:xfrm>
          <a:prstGeom prst="rect">
            <a:avLst/>
          </a:prstGeom>
          <a:noFill/>
        </p:spPr>
        <p:txBody>
          <a:bodyPr wrap="square">
            <a:spAutoFit/>
          </a:bodyPr>
          <a:lstStyle/>
          <a:p>
            <a:pPr algn="l"/>
            <a:r>
              <a:rPr lang="en-CA" sz="1800" b="1" i="0" dirty="0">
                <a:effectLst/>
                <a:latin typeface="Google Sans" panose="020B0604020202020204" charset="0"/>
                <a:ea typeface="Google Sans" panose="020B0604020202020204" charset="0"/>
                <a:cs typeface="Google Sans" panose="020B0604020202020204" charset="0"/>
              </a:rPr>
              <a:t>Accessible Example </a:t>
            </a:r>
          </a:p>
        </p:txBody>
      </p:sp>
      <p:pic>
        <p:nvPicPr>
          <p:cNvPr id="8" name="Graphic 7" descr="Checkmark with solid fill">
            <a:extLst>
              <a:ext uri="{FF2B5EF4-FFF2-40B4-BE49-F238E27FC236}">
                <a16:creationId xmlns:a16="http://schemas.microsoft.com/office/drawing/2014/main" id="{A444DA6D-36A1-946C-776E-969810FC59A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637021" y="1519380"/>
            <a:ext cx="427730" cy="427730"/>
          </a:xfrm>
          <a:prstGeom prst="rect">
            <a:avLst/>
          </a:prstGeom>
        </p:spPr>
      </p:pic>
    </p:spTree>
    <p:extLst>
      <p:ext uri="{BB962C8B-B14F-4D97-AF65-F5344CB8AC3E}">
        <p14:creationId xmlns:p14="http://schemas.microsoft.com/office/powerpoint/2010/main" val="32885194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endParaRPr lang="en-US" dirty="0"/>
          </a:p>
          <a:p>
            <a:pPr marL="127000" indent="0">
              <a:buNone/>
            </a:pPr>
            <a:endParaRPr lang="en-CA" dirty="0"/>
          </a:p>
        </p:txBody>
      </p:sp>
      <p:pic>
        <p:nvPicPr>
          <p:cNvPr id="1026" name="Picture 2" descr="example line chart where each line is a different color">
            <a:extLst>
              <a:ext uri="{FF2B5EF4-FFF2-40B4-BE49-F238E27FC236}">
                <a16:creationId xmlns:a16="http://schemas.microsoft.com/office/drawing/2014/main" id="{F23568EB-4E2E-9080-79C7-DBA980650A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5257" y="141246"/>
            <a:ext cx="7143750" cy="4438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08648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endParaRPr lang="en-US" dirty="0"/>
          </a:p>
          <a:p>
            <a:pPr marL="127000" indent="0">
              <a:buNone/>
            </a:pPr>
            <a:endParaRPr lang="en-CA" dirty="0"/>
          </a:p>
        </p:txBody>
      </p:sp>
      <p:pic>
        <p:nvPicPr>
          <p:cNvPr id="3074" name="Picture 2" descr="in grayscale the lines on the example chart are indiscernible">
            <a:extLst>
              <a:ext uri="{FF2B5EF4-FFF2-40B4-BE49-F238E27FC236}">
                <a16:creationId xmlns:a16="http://schemas.microsoft.com/office/drawing/2014/main" id="{DCAEE3D1-CC7D-1D40-2576-E3FD96D18A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3745" y="130350"/>
            <a:ext cx="7143750" cy="4438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40163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endParaRPr lang="en-US" dirty="0"/>
          </a:p>
          <a:p>
            <a:pPr marL="127000" indent="0">
              <a:buNone/>
            </a:pPr>
            <a:endParaRPr lang="en-CA" dirty="0"/>
          </a:p>
        </p:txBody>
      </p:sp>
      <p:pic>
        <p:nvPicPr>
          <p:cNvPr id="2050" name="Picture 2" descr="example line chart where each line has different vertex shapes and patterns">
            <a:extLst>
              <a:ext uri="{FF2B5EF4-FFF2-40B4-BE49-F238E27FC236}">
                <a16:creationId xmlns:a16="http://schemas.microsoft.com/office/drawing/2014/main" id="{47AA0433-FC46-3FD0-7AAD-C17C23E943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247" y="139875"/>
            <a:ext cx="7143750" cy="442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55461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4"/>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fontScale="70000" lnSpcReduction="20000"/>
          </a:bodyPr>
          <a:lstStyle/>
          <a:p>
            <a:pPr marL="0" lvl="0" indent="0" algn="l" rtl="0">
              <a:spcBef>
                <a:spcPts val="0"/>
              </a:spcBef>
              <a:spcAft>
                <a:spcPts val="1200"/>
              </a:spcAft>
              <a:buNone/>
            </a:pPr>
            <a:endParaRPr/>
          </a:p>
        </p:txBody>
      </p:sp>
      <p:pic>
        <p:nvPicPr>
          <p:cNvPr id="117" name="Google Shape;117;p24" descr="Accessibility for all"/>
          <p:cNvPicPr preferRelativeResize="0"/>
          <p:nvPr/>
        </p:nvPicPr>
        <p:blipFill>
          <a:blip r:embed="rId3">
            <a:alphaModFix/>
          </a:blip>
          <a:stretch>
            <a:fillRect/>
          </a:stretch>
        </p:blipFill>
        <p:spPr>
          <a:xfrm>
            <a:off x="66700" y="-23450"/>
            <a:ext cx="9077299" cy="5105986"/>
          </a:xfrm>
          <a:prstGeom prst="rect">
            <a:avLst/>
          </a:prstGeom>
          <a:noFill/>
          <a:ln>
            <a:noFill/>
          </a:ln>
        </p:spPr>
      </p:pic>
    </p:spTree>
    <p:extLst>
      <p:ext uri="{BB962C8B-B14F-4D97-AF65-F5344CB8AC3E}">
        <p14:creationId xmlns:p14="http://schemas.microsoft.com/office/powerpoint/2010/main" val="1681517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7546194" cy="755700"/>
          </a:xfrm>
        </p:spPr>
        <p:txBody>
          <a:bodyPr/>
          <a:lstStyle/>
          <a:p>
            <a:r>
              <a:rPr lang="en-US" dirty="0"/>
              <a:t>  Colors and Contrast - Recommendation</a:t>
            </a:r>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buFont typeface="Arial" panose="020B0604020202020204" pitchFamily="34" charset="0"/>
              <a:buChar char="•"/>
            </a:pPr>
            <a:r>
              <a:rPr lang="en-US" b="0" i="0" dirty="0">
                <a:solidFill>
                  <a:srgbClr val="444444"/>
                </a:solidFill>
                <a:effectLst/>
                <a:latin typeface="Google Sans" panose="020B0604020202020204" charset="0"/>
                <a:ea typeface="Google Sans" panose="020B0604020202020204" charset="0"/>
                <a:cs typeface="Google Sans" panose="020B0604020202020204" charset="0"/>
              </a:rPr>
              <a:t>Flipping your design or website into grayscale. </a:t>
            </a:r>
          </a:p>
          <a:p>
            <a:pPr algn="l">
              <a:buFont typeface="Arial" panose="020B0604020202020204" pitchFamily="34" charset="0"/>
              <a:buChar char="•"/>
            </a:pPr>
            <a:r>
              <a:rPr lang="en-US" b="0" i="0" dirty="0">
                <a:solidFill>
                  <a:srgbClr val="444444"/>
                </a:solidFill>
                <a:effectLst/>
                <a:latin typeface="Google Sans" panose="020B0604020202020204" charset="0"/>
                <a:ea typeface="Google Sans" panose="020B0604020202020204" charset="0"/>
                <a:cs typeface="Google Sans" panose="020B0604020202020204" charset="0"/>
              </a:rPr>
              <a:t>Reviewing the design in grayscale will allow you to identify any elements that become more challenging to understand when color is stripped away.</a:t>
            </a:r>
            <a:endParaRPr lang="en-US" dirty="0">
              <a:solidFill>
                <a:srgbClr val="444444"/>
              </a:solidFill>
              <a:latin typeface="Google Sans" panose="020B0604020202020204" charset="0"/>
              <a:ea typeface="Google Sans" panose="020B0604020202020204" charset="0"/>
              <a:cs typeface="Google Sans" panose="020B0604020202020204" charset="0"/>
            </a:endParaRPr>
          </a:p>
          <a:p>
            <a:pPr algn="l">
              <a:buFont typeface="Arial" panose="020B0604020202020204" pitchFamily="34" charset="0"/>
              <a:buChar char="•"/>
            </a:pPr>
            <a:endParaRPr lang="en-US" b="0" i="0" dirty="0">
              <a:solidFill>
                <a:srgbClr val="444444"/>
              </a:solidFill>
              <a:effectLst/>
              <a:latin typeface="Google Sans" panose="020B0604020202020204" charset="0"/>
              <a:ea typeface="Google Sans" panose="020B0604020202020204" charset="0"/>
              <a:cs typeface="Google Sans" panose="020B0604020202020204" charset="0"/>
            </a:endParaRPr>
          </a:p>
          <a:p>
            <a:pPr algn="l"/>
            <a:endParaRPr lang="en-US" dirty="0">
              <a:solidFill>
                <a:srgbClr val="444444"/>
              </a:solidFill>
              <a:latin typeface="Google Sans" panose="020B0604020202020204" charset="0"/>
              <a:ea typeface="Google Sans" panose="020B0604020202020204" charset="0"/>
              <a:cs typeface="Google Sans" panose="020B0604020202020204" charset="0"/>
            </a:endParaRPr>
          </a:p>
          <a:p>
            <a:pPr algn="l"/>
            <a:endParaRPr lang="en-US" b="0" i="0" dirty="0">
              <a:solidFill>
                <a:srgbClr val="444444"/>
              </a:solidFill>
              <a:effectLst/>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13190806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endParaRPr lang="en-US" dirty="0"/>
          </a:p>
          <a:p>
            <a:pPr marL="127000" indent="0">
              <a:buNone/>
            </a:pPr>
            <a:endParaRPr lang="en-CA" dirty="0"/>
          </a:p>
        </p:txBody>
      </p:sp>
      <p:pic>
        <p:nvPicPr>
          <p:cNvPr id="4098" name="Picture 2" descr="in grayscale, differences in shapes and pattern remain visible">
            <a:extLst>
              <a:ext uri="{FF2B5EF4-FFF2-40B4-BE49-F238E27FC236}">
                <a16:creationId xmlns:a16="http://schemas.microsoft.com/office/drawing/2014/main" id="{1E841CBE-1EA2-35E8-886E-20ABEF3929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100" y="139875"/>
            <a:ext cx="7143750" cy="442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34847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7D0A72D-1F38-243F-65AE-E877BFE76315}"/>
              </a:ext>
            </a:extLst>
          </p:cNvPr>
          <p:cNvPicPr>
            <a:picLocks noChangeAspect="1"/>
          </p:cNvPicPr>
          <p:nvPr/>
        </p:nvPicPr>
        <p:blipFill>
          <a:blip r:embed="rId2"/>
          <a:stretch>
            <a:fillRect/>
          </a:stretch>
        </p:blipFill>
        <p:spPr>
          <a:xfrm>
            <a:off x="506186" y="865245"/>
            <a:ext cx="8637814" cy="3217065"/>
          </a:xfrm>
          <a:prstGeom prst="rect">
            <a:avLst/>
          </a:prstGeom>
        </p:spPr>
      </p:pic>
      <p:sp>
        <p:nvSpPr>
          <p:cNvPr id="6" name="TextBox 5">
            <a:extLst>
              <a:ext uri="{FF2B5EF4-FFF2-40B4-BE49-F238E27FC236}">
                <a16:creationId xmlns:a16="http://schemas.microsoft.com/office/drawing/2014/main" id="{C7795EEA-7258-79CE-D714-910F71E1A33C}"/>
              </a:ext>
            </a:extLst>
          </p:cNvPr>
          <p:cNvSpPr txBox="1"/>
          <p:nvPr/>
        </p:nvSpPr>
        <p:spPr>
          <a:xfrm>
            <a:off x="868202" y="4124366"/>
            <a:ext cx="891591" cy="307777"/>
          </a:xfrm>
          <a:prstGeom prst="rect">
            <a:avLst/>
          </a:prstGeom>
          <a:noFill/>
        </p:spPr>
        <p:txBody>
          <a:bodyPr wrap="none" rtlCol="0">
            <a:spAutoFit/>
          </a:bodyPr>
          <a:lstStyle/>
          <a:p>
            <a:r>
              <a:rPr lang="en-CA" dirty="0">
                <a:hlinkClick r:id="rId3"/>
              </a:rPr>
              <a:t>Swagger</a:t>
            </a:r>
            <a:endParaRPr lang="en-CA" dirty="0"/>
          </a:p>
        </p:txBody>
      </p:sp>
      <p:sp>
        <p:nvSpPr>
          <p:cNvPr id="2" name="TextBox 1">
            <a:extLst>
              <a:ext uri="{FF2B5EF4-FFF2-40B4-BE49-F238E27FC236}">
                <a16:creationId xmlns:a16="http://schemas.microsoft.com/office/drawing/2014/main" id="{E93EBCBB-DD6F-1950-CD7B-72097E860740}"/>
              </a:ext>
            </a:extLst>
          </p:cNvPr>
          <p:cNvSpPr txBox="1"/>
          <p:nvPr/>
        </p:nvSpPr>
        <p:spPr>
          <a:xfrm>
            <a:off x="636814" y="334736"/>
            <a:ext cx="3823674" cy="307777"/>
          </a:xfrm>
          <a:prstGeom prst="rect">
            <a:avLst/>
          </a:prstGeom>
          <a:noFill/>
        </p:spPr>
        <p:txBody>
          <a:bodyPr wrap="square" rtlCol="0">
            <a:spAutoFit/>
          </a:bodyPr>
          <a:lstStyle/>
          <a:p>
            <a:r>
              <a:rPr lang="en-CA" dirty="0"/>
              <a:t>Swagger Pet store API </a:t>
            </a:r>
          </a:p>
        </p:txBody>
      </p:sp>
    </p:spTree>
    <p:extLst>
      <p:ext uri="{BB962C8B-B14F-4D97-AF65-F5344CB8AC3E}">
        <p14:creationId xmlns:p14="http://schemas.microsoft.com/office/powerpoint/2010/main" val="3694583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3550826-1E32-2F0B-DCAE-3C70C03EF478}"/>
              </a:ext>
            </a:extLst>
          </p:cNvPr>
          <p:cNvPicPr>
            <a:picLocks noChangeAspect="1"/>
          </p:cNvPicPr>
          <p:nvPr/>
        </p:nvPicPr>
        <p:blipFill>
          <a:blip r:embed="rId2"/>
          <a:stretch>
            <a:fillRect/>
          </a:stretch>
        </p:blipFill>
        <p:spPr>
          <a:xfrm>
            <a:off x="453118" y="456906"/>
            <a:ext cx="8237764" cy="3396929"/>
          </a:xfrm>
          <a:prstGeom prst="rect">
            <a:avLst/>
          </a:prstGeom>
        </p:spPr>
      </p:pic>
      <p:sp>
        <p:nvSpPr>
          <p:cNvPr id="6" name="TextBox 5">
            <a:extLst>
              <a:ext uri="{FF2B5EF4-FFF2-40B4-BE49-F238E27FC236}">
                <a16:creationId xmlns:a16="http://schemas.microsoft.com/office/drawing/2014/main" id="{ED78020B-439F-9579-0D67-D8FBD7B57E9F}"/>
              </a:ext>
            </a:extLst>
          </p:cNvPr>
          <p:cNvSpPr txBox="1"/>
          <p:nvPr/>
        </p:nvSpPr>
        <p:spPr>
          <a:xfrm>
            <a:off x="453118" y="4106928"/>
            <a:ext cx="891591" cy="307777"/>
          </a:xfrm>
          <a:prstGeom prst="rect">
            <a:avLst/>
          </a:prstGeom>
          <a:noFill/>
        </p:spPr>
        <p:txBody>
          <a:bodyPr wrap="none" rtlCol="0">
            <a:spAutoFit/>
          </a:bodyPr>
          <a:lstStyle/>
          <a:p>
            <a:r>
              <a:rPr lang="en-CA" dirty="0">
                <a:hlinkClick r:id="rId3"/>
              </a:rPr>
              <a:t>Swagger</a:t>
            </a:r>
            <a:endParaRPr lang="en-CA" dirty="0"/>
          </a:p>
        </p:txBody>
      </p:sp>
    </p:spTree>
    <p:extLst>
      <p:ext uri="{BB962C8B-B14F-4D97-AF65-F5344CB8AC3E}">
        <p14:creationId xmlns:p14="http://schemas.microsoft.com/office/powerpoint/2010/main" val="30241330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78C76-01BB-8D0D-2243-E67EF0E9B7E8}"/>
              </a:ext>
            </a:extLst>
          </p:cNvPr>
          <p:cNvSpPr>
            <a:spLocks noGrp="1"/>
          </p:cNvSpPr>
          <p:nvPr>
            <p:ph type="title"/>
          </p:nvPr>
        </p:nvSpPr>
        <p:spPr>
          <a:xfrm>
            <a:off x="360601" y="65743"/>
            <a:ext cx="4546135" cy="636386"/>
          </a:xfrm>
        </p:spPr>
        <p:txBody>
          <a:bodyPr/>
          <a:lstStyle/>
          <a:p>
            <a:r>
              <a:rPr lang="en-CA" dirty="0"/>
              <a:t>Error Format</a:t>
            </a:r>
          </a:p>
        </p:txBody>
      </p:sp>
      <p:pic>
        <p:nvPicPr>
          <p:cNvPr id="5" name="Picture 4">
            <a:extLst>
              <a:ext uri="{FF2B5EF4-FFF2-40B4-BE49-F238E27FC236}">
                <a16:creationId xmlns:a16="http://schemas.microsoft.com/office/drawing/2014/main" id="{A08EDF6D-1670-A9AC-3727-1A34026816CE}"/>
              </a:ext>
            </a:extLst>
          </p:cNvPr>
          <p:cNvPicPr>
            <a:picLocks noChangeAspect="1"/>
          </p:cNvPicPr>
          <p:nvPr/>
        </p:nvPicPr>
        <p:blipFill>
          <a:blip r:embed="rId2"/>
          <a:stretch>
            <a:fillRect/>
          </a:stretch>
        </p:blipFill>
        <p:spPr>
          <a:xfrm>
            <a:off x="360601" y="722158"/>
            <a:ext cx="5989839" cy="4206605"/>
          </a:xfrm>
          <a:prstGeom prst="rect">
            <a:avLst/>
          </a:prstGeom>
        </p:spPr>
      </p:pic>
      <p:sp>
        <p:nvSpPr>
          <p:cNvPr id="6" name="TextBox 5">
            <a:extLst>
              <a:ext uri="{FF2B5EF4-FFF2-40B4-BE49-F238E27FC236}">
                <a16:creationId xmlns:a16="http://schemas.microsoft.com/office/drawing/2014/main" id="{3521F7A5-FEAB-D1A5-5D61-E77CC42CD793}"/>
              </a:ext>
            </a:extLst>
          </p:cNvPr>
          <p:cNvSpPr txBox="1"/>
          <p:nvPr/>
        </p:nvSpPr>
        <p:spPr>
          <a:xfrm>
            <a:off x="6751864" y="4620986"/>
            <a:ext cx="1707519" cy="307777"/>
          </a:xfrm>
          <a:prstGeom prst="rect">
            <a:avLst/>
          </a:prstGeom>
          <a:noFill/>
        </p:spPr>
        <p:txBody>
          <a:bodyPr wrap="none" rtlCol="0">
            <a:spAutoFit/>
          </a:bodyPr>
          <a:lstStyle/>
          <a:p>
            <a:r>
              <a:rPr lang="en-CA" dirty="0"/>
              <a:t>Source : </a:t>
            </a:r>
            <a:r>
              <a:rPr lang="en-CA" dirty="0">
                <a:hlinkClick r:id="rId3"/>
              </a:rPr>
              <a:t>Mailchimp</a:t>
            </a:r>
            <a:endParaRPr lang="en-CA" dirty="0"/>
          </a:p>
        </p:txBody>
      </p:sp>
    </p:spTree>
    <p:extLst>
      <p:ext uri="{BB962C8B-B14F-4D97-AF65-F5344CB8AC3E}">
        <p14:creationId xmlns:p14="http://schemas.microsoft.com/office/powerpoint/2010/main" val="31241548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Use of images</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buFont typeface="Arial" panose="020B0604020202020204" pitchFamily="34" charset="0"/>
              <a:buChar char="•"/>
            </a:pPr>
            <a:r>
              <a:rPr lang="en-US" dirty="0">
                <a:solidFill>
                  <a:srgbClr val="444444"/>
                </a:solidFill>
                <a:latin typeface="Google Sans" panose="020B0604020202020204" charset="0"/>
                <a:ea typeface="Google Sans" panose="020B0604020202020204" charset="0"/>
                <a:cs typeface="Google Sans" panose="020B0604020202020204" charset="0"/>
              </a:rPr>
              <a:t>U</a:t>
            </a:r>
            <a:r>
              <a:rPr lang="en-US" b="0" i="0" dirty="0">
                <a:solidFill>
                  <a:srgbClr val="444444"/>
                </a:solidFill>
                <a:effectLst/>
                <a:latin typeface="Google Sans" panose="020B0604020202020204" charset="0"/>
                <a:ea typeface="Google Sans" panose="020B0604020202020204" charset="0"/>
                <a:cs typeface="Google Sans" panose="020B0604020202020204" charset="0"/>
              </a:rPr>
              <a:t>se images that support the text. Never instead!</a:t>
            </a:r>
          </a:p>
          <a:p>
            <a:pPr algn="l">
              <a:buFont typeface="Arial" panose="020B0604020202020204" pitchFamily="34" charset="0"/>
              <a:buChar char="•"/>
            </a:pPr>
            <a:r>
              <a:rPr lang="en-US" b="0" i="0" dirty="0">
                <a:solidFill>
                  <a:srgbClr val="444444"/>
                </a:solidFill>
                <a:effectLst/>
                <a:latin typeface="Google Sans" panose="020B0604020202020204" charset="0"/>
                <a:ea typeface="Google Sans" panose="020B0604020202020204" charset="0"/>
                <a:cs typeface="Google Sans" panose="020B0604020202020204" charset="0"/>
              </a:rPr>
              <a:t>Use correct image sizes (on the web it is best to have images around 150kb)</a:t>
            </a:r>
          </a:p>
          <a:p>
            <a:pPr algn="l">
              <a:buFont typeface="Arial" panose="020B0604020202020204" pitchFamily="34" charset="0"/>
              <a:buChar char="•"/>
            </a:pPr>
            <a:r>
              <a:rPr lang="en-US" b="0" i="0" dirty="0">
                <a:solidFill>
                  <a:srgbClr val="444444"/>
                </a:solidFill>
                <a:effectLst/>
                <a:latin typeface="Google Sans" panose="020B0604020202020204" charset="0"/>
                <a:ea typeface="Google Sans" panose="020B0604020202020204" charset="0"/>
                <a:cs typeface="Google Sans" panose="020B0604020202020204" charset="0"/>
              </a:rPr>
              <a:t>Use alt text on images</a:t>
            </a:r>
          </a:p>
          <a:p>
            <a:pPr>
              <a:buFont typeface="Arial" panose="020B0604020202020204" pitchFamily="34" charset="0"/>
              <a:buChar char="•"/>
            </a:pPr>
            <a:r>
              <a:rPr lang="en-US" b="0" i="0" dirty="0">
                <a:solidFill>
                  <a:srgbClr val="333333"/>
                </a:solidFill>
                <a:effectLst/>
                <a:latin typeface="Google Sans" panose="020B0604020202020204" charset="0"/>
                <a:ea typeface="Google Sans" panose="020B0604020202020204" charset="0"/>
                <a:cs typeface="Google Sans" panose="020B0604020202020204" charset="0"/>
              </a:rPr>
              <a:t>When text that is intended to be read is presented as an image, screen readers and other assistive technologies cannot read text that’s contained inside an image. They will instead read the alt text provide!</a:t>
            </a:r>
            <a:endParaRPr lang="en-US" b="0" i="0" dirty="0">
              <a:solidFill>
                <a:srgbClr val="444444"/>
              </a:solidFill>
              <a:effectLst/>
              <a:latin typeface="Google Sans" panose="020B0604020202020204" charset="0"/>
              <a:ea typeface="Google Sans" panose="020B0604020202020204" charset="0"/>
              <a:cs typeface="Google Sans" panose="020B0604020202020204" charset="0"/>
            </a:endParaRPr>
          </a:p>
          <a:p>
            <a:pPr algn="l">
              <a:buFont typeface="Arial" panose="020B0604020202020204" pitchFamily="34" charset="0"/>
              <a:buChar char="•"/>
            </a:pPr>
            <a:endParaRPr lang="en-US" dirty="0">
              <a:solidFill>
                <a:srgbClr val="444444"/>
              </a:solidFill>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4796020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Links (hyperlinks)</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b="0" i="0" dirty="0">
                <a:solidFill>
                  <a:srgbClr val="212529"/>
                </a:solidFill>
                <a:effectLst/>
                <a:latin typeface="Google Sans" panose="020B0604020202020204" charset="0"/>
                <a:ea typeface="Google Sans" panose="020B0604020202020204" charset="0"/>
                <a:cs typeface="Google Sans" panose="020B0604020202020204" charset="0"/>
              </a:rPr>
              <a:t>Raise your hands if you have heard this before in your eLearning courses:</a:t>
            </a:r>
          </a:p>
          <a:p>
            <a:pPr marL="127000" indent="0" algn="l">
              <a:buNone/>
            </a:pPr>
            <a:endParaRPr lang="en-US" b="0" i="0" dirty="0">
              <a:solidFill>
                <a:srgbClr val="212529"/>
              </a:solidFill>
              <a:effectLst/>
              <a:latin typeface="Google Sans" panose="020B0604020202020204" charset="0"/>
              <a:ea typeface="Google Sans" panose="020B0604020202020204" charset="0"/>
              <a:cs typeface="Google Sans" panose="020B0604020202020204" charset="0"/>
            </a:endParaRPr>
          </a:p>
          <a:p>
            <a:pPr marL="127000" indent="0" algn="l">
              <a:buNone/>
            </a:pPr>
            <a:r>
              <a:rPr lang="en-US" dirty="0">
                <a:solidFill>
                  <a:srgbClr val="212529"/>
                </a:solidFill>
                <a:latin typeface="Google Sans" panose="020B0604020202020204" charset="0"/>
                <a:ea typeface="Google Sans" panose="020B0604020202020204" charset="0"/>
                <a:cs typeface="Google Sans" panose="020B0604020202020204" charset="0"/>
              </a:rPr>
              <a:t>	</a:t>
            </a:r>
            <a:r>
              <a:rPr lang="en-US" b="0" i="0" dirty="0">
                <a:solidFill>
                  <a:srgbClr val="212529"/>
                </a:solidFill>
                <a:effectLst/>
                <a:latin typeface="Google Sans" panose="020B0604020202020204" charset="0"/>
                <a:ea typeface="Google Sans" panose="020B0604020202020204" charset="0"/>
                <a:cs typeface="Google Sans" panose="020B0604020202020204" charset="0"/>
              </a:rPr>
              <a:t>“See below for…”.</a:t>
            </a:r>
          </a:p>
          <a:p>
            <a:pPr marL="127000" indent="0" algn="l">
              <a:buNone/>
            </a:pPr>
            <a:r>
              <a:rPr lang="en-US" b="0" i="0" dirty="0">
                <a:solidFill>
                  <a:srgbClr val="212529"/>
                </a:solidFill>
                <a:effectLst/>
                <a:latin typeface="Google Sans" panose="020B0604020202020204" charset="0"/>
                <a:ea typeface="Google Sans" panose="020B0604020202020204" charset="0"/>
                <a:cs typeface="Google Sans" panose="020B0604020202020204" charset="0"/>
              </a:rPr>
              <a:t>	“Look back at…”.</a:t>
            </a:r>
          </a:p>
          <a:p>
            <a:pPr marL="127000" indent="0" algn="l">
              <a:buNone/>
            </a:pPr>
            <a:r>
              <a:rPr lang="en-US" b="0" i="0" dirty="0">
                <a:solidFill>
                  <a:srgbClr val="212529"/>
                </a:solidFill>
                <a:effectLst/>
                <a:latin typeface="Google Sans" panose="020B0604020202020204" charset="0"/>
                <a:ea typeface="Google Sans" panose="020B0604020202020204" charset="0"/>
                <a:cs typeface="Google Sans" panose="020B0604020202020204" charset="0"/>
              </a:rPr>
              <a:t>	“Click here for more information…”.</a:t>
            </a:r>
          </a:p>
          <a:p>
            <a:pPr marL="127000" indent="0" algn="l">
              <a:buNone/>
            </a:pPr>
            <a:r>
              <a:rPr lang="en-US" b="0" i="0" dirty="0">
                <a:solidFill>
                  <a:srgbClr val="212529"/>
                </a:solidFill>
                <a:effectLst/>
                <a:latin typeface="Google Sans" panose="020B0604020202020204" charset="0"/>
                <a:ea typeface="Google Sans" panose="020B0604020202020204" charset="0"/>
                <a:cs typeface="Google Sans" panose="020B0604020202020204" charset="0"/>
              </a:rPr>
              <a:t>	“Refer to the blue box for…”.</a:t>
            </a:r>
          </a:p>
          <a:p>
            <a:pPr marL="127000" indent="0">
              <a:buNone/>
            </a:pPr>
            <a:endParaRPr lang="en-US" b="0" i="0" dirty="0">
              <a:solidFill>
                <a:srgbClr val="444444"/>
              </a:solidFill>
              <a:effectLst/>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34699602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Links (hyperlinks)</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457200" y="1389600"/>
            <a:ext cx="7504770" cy="3179400"/>
          </a:xfrm>
        </p:spPr>
        <p:txBody>
          <a:bodyPr/>
          <a:lstStyle/>
          <a:p>
            <a:pPr algn="l"/>
            <a:r>
              <a:rPr lang="en-CA" b="0" i="0" dirty="0">
                <a:solidFill>
                  <a:srgbClr val="333333"/>
                </a:solidFill>
                <a:effectLst/>
                <a:latin typeface="Google Sans" panose="020B0604020202020204" charset="0"/>
                <a:ea typeface="Google Sans" panose="020B0604020202020204" charset="0"/>
                <a:cs typeface="Google Sans" panose="020B0604020202020204" charset="0"/>
              </a:rPr>
              <a:t>A full website address written like this:</a:t>
            </a:r>
          </a:p>
          <a:p>
            <a:pPr marL="127000" indent="0" algn="l">
              <a:buNone/>
            </a:pPr>
            <a:r>
              <a:rPr lang="en-CA" b="0" i="0" dirty="0">
                <a:solidFill>
                  <a:srgbClr val="333333"/>
                </a:solidFill>
                <a:effectLst/>
                <a:latin typeface="Google Sans" panose="020B0604020202020204" charset="0"/>
                <a:ea typeface="Google Sans" panose="020B0604020202020204" charset="0"/>
                <a:cs typeface="Google Sans" panose="020B0604020202020204" charset="0"/>
              </a:rPr>
              <a:t>"https://www.worcestershire.gov.uk/digital-worcestershire/sculpt-accessibility"</a:t>
            </a:r>
          </a:p>
          <a:p>
            <a:pPr marL="127000" indent="0" algn="l">
              <a:buNone/>
            </a:pPr>
            <a:r>
              <a:rPr lang="en-CA" b="0" i="0" dirty="0">
                <a:solidFill>
                  <a:srgbClr val="333333"/>
                </a:solidFill>
                <a:effectLst/>
                <a:latin typeface="Google Sans" panose="020B0604020202020204" charset="0"/>
                <a:ea typeface="Google Sans" panose="020B0604020202020204" charset="0"/>
                <a:cs typeface="Google Sans" panose="020B0604020202020204" charset="0"/>
              </a:rPr>
              <a:t>Would be read out by a screen reader like this:</a:t>
            </a:r>
          </a:p>
          <a:p>
            <a:pPr marL="127000" indent="0" algn="l">
              <a:buNone/>
            </a:pPr>
            <a:r>
              <a:rPr lang="en-CA" b="0" i="0" dirty="0">
                <a:solidFill>
                  <a:srgbClr val="333333"/>
                </a:solidFill>
                <a:effectLst/>
                <a:latin typeface="Google Sans" panose="020B0604020202020204" charset="0"/>
                <a:ea typeface="Google Sans" panose="020B0604020202020204" charset="0"/>
                <a:cs typeface="Google Sans" panose="020B0604020202020204" charset="0"/>
              </a:rPr>
              <a:t>h t </a:t>
            </a:r>
            <a:r>
              <a:rPr lang="en-CA" b="0" i="0" dirty="0" err="1">
                <a:solidFill>
                  <a:srgbClr val="333333"/>
                </a:solidFill>
                <a:effectLst/>
                <a:latin typeface="Google Sans" panose="020B0604020202020204" charset="0"/>
                <a:ea typeface="Google Sans" panose="020B0604020202020204" charset="0"/>
                <a:cs typeface="Google Sans" panose="020B0604020202020204" charset="0"/>
              </a:rPr>
              <a:t>t</a:t>
            </a:r>
            <a:r>
              <a:rPr lang="en-CA" b="0" i="0" dirty="0">
                <a:solidFill>
                  <a:srgbClr val="333333"/>
                </a:solidFill>
                <a:effectLst/>
                <a:latin typeface="Google Sans" panose="020B0604020202020204" charset="0"/>
                <a:ea typeface="Google Sans" panose="020B0604020202020204" charset="0"/>
                <a:cs typeface="Google Sans" panose="020B0604020202020204" charset="0"/>
              </a:rPr>
              <a:t> p s colon forward slash forward slash w </a:t>
            </a:r>
            <a:r>
              <a:rPr lang="en-CA" b="0" i="0" dirty="0" err="1">
                <a:solidFill>
                  <a:srgbClr val="333333"/>
                </a:solidFill>
                <a:effectLst/>
                <a:latin typeface="Google Sans" panose="020B0604020202020204" charset="0"/>
                <a:ea typeface="Google Sans" panose="020B0604020202020204" charset="0"/>
                <a:cs typeface="Google Sans" panose="020B0604020202020204" charset="0"/>
              </a:rPr>
              <a:t>w</a:t>
            </a:r>
            <a:r>
              <a:rPr lang="en-CA" b="0" i="0" dirty="0">
                <a:solidFill>
                  <a:srgbClr val="333333"/>
                </a:solidFill>
                <a:effectLst/>
                <a:latin typeface="Google Sans" panose="020B0604020202020204" charset="0"/>
                <a:ea typeface="Google Sans" panose="020B0604020202020204" charset="0"/>
                <a:cs typeface="Google Sans" panose="020B0604020202020204" charset="0"/>
              </a:rPr>
              <a:t> </a:t>
            </a:r>
            <a:r>
              <a:rPr lang="en-CA" b="0" i="0" dirty="0" err="1">
                <a:solidFill>
                  <a:srgbClr val="333333"/>
                </a:solidFill>
                <a:effectLst/>
                <a:latin typeface="Google Sans" panose="020B0604020202020204" charset="0"/>
                <a:ea typeface="Google Sans" panose="020B0604020202020204" charset="0"/>
                <a:cs typeface="Google Sans" panose="020B0604020202020204" charset="0"/>
              </a:rPr>
              <a:t>w</a:t>
            </a:r>
            <a:r>
              <a:rPr lang="en-CA" b="0" i="0" dirty="0">
                <a:solidFill>
                  <a:srgbClr val="333333"/>
                </a:solidFill>
                <a:effectLst/>
                <a:latin typeface="Google Sans" panose="020B0604020202020204" charset="0"/>
                <a:ea typeface="Google Sans" panose="020B0604020202020204" charset="0"/>
                <a:cs typeface="Google Sans" panose="020B0604020202020204" charset="0"/>
              </a:rPr>
              <a:t> dot …….</a:t>
            </a:r>
          </a:p>
          <a:p>
            <a:pPr marL="127000" indent="0" algn="l">
              <a:buNone/>
            </a:pPr>
            <a:endParaRPr lang="en-US" b="0" i="0" dirty="0">
              <a:solidFill>
                <a:srgbClr val="333333"/>
              </a:solidFill>
              <a:effectLst/>
              <a:latin typeface="Google Sans" panose="020B0604020202020204" charset="0"/>
              <a:ea typeface="Google Sans" panose="020B0604020202020204" charset="0"/>
              <a:cs typeface="Google Sans" panose="020B0604020202020204" charset="0"/>
            </a:endParaRPr>
          </a:p>
          <a:p>
            <a:pPr marL="127000" indent="0" algn="l">
              <a:buNone/>
            </a:pPr>
            <a:r>
              <a:rPr lang="en-US" b="0" i="0" dirty="0">
                <a:solidFill>
                  <a:srgbClr val="333333"/>
                </a:solidFill>
                <a:effectLst/>
                <a:latin typeface="Google Sans" panose="020B0604020202020204" charset="0"/>
                <a:ea typeface="Google Sans" panose="020B0604020202020204" charset="0"/>
                <a:cs typeface="Google Sans" panose="020B0604020202020204" charset="0"/>
              </a:rPr>
              <a:t>Screen readers will read the URL letter by letter </a:t>
            </a:r>
            <a:endParaRPr lang="en-CA" b="0" i="0" dirty="0">
              <a:solidFill>
                <a:srgbClr val="333333"/>
              </a:solidFill>
              <a:effectLst/>
              <a:latin typeface="Google Sans" panose="020B0604020202020204" charset="0"/>
              <a:ea typeface="Google Sans" panose="020B0604020202020204" charset="0"/>
              <a:cs typeface="Google Sans" panose="020B0604020202020204" charset="0"/>
            </a:endParaRPr>
          </a:p>
          <a:p>
            <a:pPr algn="l"/>
            <a:endParaRPr lang="en-US" b="0" i="0" dirty="0">
              <a:solidFill>
                <a:srgbClr val="111111"/>
              </a:solidFill>
              <a:effectLst/>
              <a:latin typeface="Google Sans" panose="020B0604020202020204" charset="0"/>
              <a:ea typeface="Google Sans" panose="020B0604020202020204" charset="0"/>
              <a:cs typeface="Google Sans" panose="020B0604020202020204" charset="0"/>
            </a:endParaRPr>
          </a:p>
          <a:p>
            <a:pPr algn="l"/>
            <a:r>
              <a:rPr lang="en-US" b="0" i="0" dirty="0">
                <a:solidFill>
                  <a:srgbClr val="111111"/>
                </a:solidFill>
                <a:effectLst/>
                <a:latin typeface="Google Sans" panose="020B0604020202020204" charset="0"/>
                <a:ea typeface="Google Sans" panose="020B0604020202020204" charset="0"/>
                <a:cs typeface="Google Sans" panose="020B0604020202020204" charset="0"/>
              </a:rPr>
              <a:t>Use more descriptive display text like </a:t>
            </a:r>
            <a:r>
              <a:rPr lang="en-US" b="1" dirty="0">
                <a:solidFill>
                  <a:srgbClr val="111111"/>
                </a:solidFill>
                <a:latin typeface="Google Sans" panose="020B0604020202020204" charset="0"/>
                <a:ea typeface="Google Sans" panose="020B0604020202020204" charset="0"/>
                <a:cs typeface="Google Sans" panose="020B0604020202020204" charset="0"/>
              </a:rPr>
              <a:t>S</a:t>
            </a:r>
            <a:r>
              <a:rPr lang="en-US" b="1" i="0" dirty="0">
                <a:solidFill>
                  <a:srgbClr val="111111"/>
                </a:solidFill>
                <a:effectLst/>
                <a:latin typeface="Google Sans" panose="020B0604020202020204" charset="0"/>
                <a:ea typeface="Google Sans" panose="020B0604020202020204" charset="0"/>
                <a:cs typeface="Google Sans" panose="020B0604020202020204" charset="0"/>
              </a:rPr>
              <a:t>culpt Accessibility page</a:t>
            </a:r>
            <a:r>
              <a:rPr lang="en-US" b="0" i="0" dirty="0">
                <a:solidFill>
                  <a:srgbClr val="111111"/>
                </a:solidFill>
                <a:effectLst/>
                <a:latin typeface="Google Sans" panose="020B0604020202020204" charset="0"/>
                <a:ea typeface="Google Sans" panose="020B0604020202020204" charset="0"/>
                <a:cs typeface="Google Sans" panose="020B0604020202020204" charset="0"/>
              </a:rPr>
              <a:t>.</a:t>
            </a:r>
            <a:endParaRPr lang="en-CA" b="0" i="0" dirty="0">
              <a:solidFill>
                <a:srgbClr val="333333"/>
              </a:solidFill>
              <a:effectLst/>
              <a:latin typeface="Google Sans" panose="020B0604020202020204" charset="0"/>
              <a:ea typeface="Google Sans" panose="020B0604020202020204" charset="0"/>
              <a:cs typeface="Google Sans" panose="020B0604020202020204" charset="0"/>
            </a:endParaRPr>
          </a:p>
          <a:p>
            <a:endParaRPr lang="en-US" b="0" i="0" dirty="0">
              <a:solidFill>
                <a:srgbClr val="444444"/>
              </a:solidFill>
              <a:effectLst/>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24012827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DF390-04AB-2819-EB6C-5F9EA0EEEF41}"/>
              </a:ext>
            </a:extLst>
          </p:cNvPr>
          <p:cNvSpPr>
            <a:spLocks noGrp="1"/>
          </p:cNvSpPr>
          <p:nvPr>
            <p:ph type="title"/>
          </p:nvPr>
        </p:nvSpPr>
        <p:spPr/>
        <p:txBody>
          <a:bodyPr/>
          <a:lstStyle/>
          <a:p>
            <a:endParaRPr lang="en-CA"/>
          </a:p>
        </p:txBody>
      </p:sp>
      <p:sp>
        <p:nvSpPr>
          <p:cNvPr id="3" name="Text Placeholder 2">
            <a:extLst>
              <a:ext uri="{FF2B5EF4-FFF2-40B4-BE49-F238E27FC236}">
                <a16:creationId xmlns:a16="http://schemas.microsoft.com/office/drawing/2014/main" id="{D9B6EA4E-079C-A060-F390-9B86EBFE97B2}"/>
              </a:ext>
            </a:extLst>
          </p:cNvPr>
          <p:cNvSpPr>
            <a:spLocks noGrp="1"/>
          </p:cNvSpPr>
          <p:nvPr>
            <p:ph type="body" idx="1"/>
          </p:nvPr>
        </p:nvSpPr>
        <p:spPr/>
        <p:txBody>
          <a:bodyPr/>
          <a:lstStyle/>
          <a:p>
            <a:endParaRPr lang="en-CA"/>
          </a:p>
        </p:txBody>
      </p:sp>
    </p:spTree>
    <p:extLst>
      <p:ext uri="{BB962C8B-B14F-4D97-AF65-F5344CB8AC3E}">
        <p14:creationId xmlns:p14="http://schemas.microsoft.com/office/powerpoint/2010/main" val="22240825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Plain English</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dirty="0">
                <a:solidFill>
                  <a:srgbClr val="333333"/>
                </a:solidFill>
                <a:latin typeface="Google Sans" panose="020B0604020202020204" charset="0"/>
                <a:ea typeface="Google Sans" panose="020B0604020202020204" charset="0"/>
                <a:cs typeface="Google Sans" panose="020B0604020202020204" charset="0"/>
              </a:rPr>
              <a:t>Try to aim for an average reading age of 12. </a:t>
            </a:r>
          </a:p>
          <a:p>
            <a:pPr algn="l"/>
            <a:r>
              <a:rPr lang="en-US" dirty="0">
                <a:solidFill>
                  <a:srgbClr val="333333"/>
                </a:solidFill>
                <a:latin typeface="Google Sans" panose="020B0604020202020204" charset="0"/>
                <a:ea typeface="Google Sans" panose="020B0604020202020204" charset="0"/>
                <a:cs typeface="Google Sans" panose="020B0604020202020204" charset="0"/>
              </a:rPr>
              <a:t>Plain English helps as many users as possible to understand your content.</a:t>
            </a:r>
          </a:p>
          <a:p>
            <a:pPr algn="l"/>
            <a:r>
              <a:rPr lang="en-US" dirty="0">
                <a:solidFill>
                  <a:srgbClr val="333333"/>
                </a:solidFill>
                <a:latin typeface="Google Sans" panose="020B0604020202020204" charset="0"/>
                <a:ea typeface="Google Sans" panose="020B0604020202020204" charset="0"/>
                <a:cs typeface="Google Sans" panose="020B0604020202020204" charset="0"/>
              </a:rPr>
              <a:t>Plain English means avoiding using hard to understand language, such as jargon, unexplained acronyms and long words.</a:t>
            </a:r>
          </a:p>
          <a:p>
            <a:pPr marL="127000" indent="0">
              <a:buNone/>
            </a:pPr>
            <a:br>
              <a:rPr lang="en-US" dirty="0">
                <a:latin typeface="Google Sans" panose="020B0604020202020204" charset="0"/>
                <a:ea typeface="Google Sans" panose="020B0604020202020204" charset="0"/>
                <a:cs typeface="Google Sans" panose="020B0604020202020204" charset="0"/>
              </a:rPr>
            </a:br>
            <a:endParaRPr lang="en-US" b="0" i="0" dirty="0">
              <a:solidFill>
                <a:srgbClr val="444444"/>
              </a:solidFill>
              <a:effectLst/>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322550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eurodiversity &amp; International Day of Persons With Disabilities">
            <a:extLst>
              <a:ext uri="{FF2B5EF4-FFF2-40B4-BE49-F238E27FC236}">
                <a16:creationId xmlns:a16="http://schemas.microsoft.com/office/drawing/2014/main" id="{5F1FEB62-D9C8-03B0-A8FF-D462D807DD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4793" y="572710"/>
            <a:ext cx="6719207" cy="44592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52095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Plain English</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r>
              <a:rPr lang="en-US" dirty="0">
                <a:solidFill>
                  <a:srgbClr val="333333"/>
                </a:solidFill>
                <a:latin typeface="Google Sans" panose="020B0604020202020204" charset="0"/>
                <a:ea typeface="Google Sans" panose="020B0604020202020204" charset="0"/>
                <a:cs typeface="Google Sans" panose="020B0604020202020204" charset="0"/>
              </a:rPr>
              <a:t>Use exact measurements when appropriate, such as “three” instead of “a few”.</a:t>
            </a:r>
          </a:p>
          <a:p>
            <a:r>
              <a:rPr lang="en-US" dirty="0">
                <a:solidFill>
                  <a:srgbClr val="333333"/>
                </a:solidFill>
                <a:latin typeface="Google Sans" panose="020B0604020202020204" charset="0"/>
                <a:ea typeface="Google Sans" panose="020B0604020202020204" charset="0"/>
                <a:cs typeface="Google Sans" panose="020B0604020202020204" charset="0"/>
              </a:rPr>
              <a:t>Use nouns instead of pronouns for third person references, even if it means being repetitive.</a:t>
            </a:r>
          </a:p>
          <a:p>
            <a:r>
              <a:rPr lang="en-US" dirty="0">
                <a:solidFill>
                  <a:srgbClr val="333333"/>
                </a:solidFill>
                <a:latin typeface="Google Sans" panose="020B0604020202020204" charset="0"/>
                <a:ea typeface="Google Sans" panose="020B0604020202020204" charset="0"/>
                <a:cs typeface="Google Sans" panose="020B0604020202020204" charset="0"/>
              </a:rPr>
              <a:t>Avoid assuming that users already know how to do things.</a:t>
            </a:r>
          </a:p>
          <a:p>
            <a:pPr marL="127000" indent="0">
              <a:buNone/>
            </a:pPr>
            <a:endParaRPr lang="en-US" dirty="0">
              <a:solidFill>
                <a:srgbClr val="333333"/>
              </a:solidFill>
              <a:latin typeface="Google Sans" panose="020B0604020202020204" charset="0"/>
              <a:ea typeface="Google Sans" panose="020B0604020202020204" charset="0"/>
              <a:cs typeface="Google Sans" panose="020B0604020202020204" charset="0"/>
            </a:endParaRPr>
          </a:p>
          <a:p>
            <a:pPr marL="127000" indent="0">
              <a:buNone/>
            </a:pPr>
            <a:br>
              <a:rPr lang="en-US" dirty="0">
                <a:latin typeface="Google Sans" panose="020B0604020202020204" charset="0"/>
                <a:ea typeface="Google Sans" panose="020B0604020202020204" charset="0"/>
                <a:cs typeface="Google Sans" panose="020B0604020202020204" charset="0"/>
              </a:rPr>
            </a:br>
            <a:endParaRPr lang="en-US" b="0" i="0" dirty="0">
              <a:solidFill>
                <a:srgbClr val="444444"/>
              </a:solidFill>
              <a:effectLst/>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4599410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Table Structure</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b="0" i="0" dirty="0">
                <a:solidFill>
                  <a:srgbClr val="333333"/>
                </a:solidFill>
                <a:effectLst/>
                <a:latin typeface="Google Sans" panose="020B0604020202020204" charset="0"/>
                <a:ea typeface="Google Sans" panose="020B0604020202020204" charset="0"/>
                <a:cs typeface="Google Sans" panose="020B0604020202020204" charset="0"/>
              </a:rPr>
              <a:t>Tables really should be used for data and </a:t>
            </a:r>
            <a:r>
              <a:rPr lang="en-US" b="1" i="0" dirty="0">
                <a:solidFill>
                  <a:srgbClr val="333333"/>
                </a:solidFill>
                <a:effectLst/>
                <a:latin typeface="Google Sans" panose="020B0604020202020204" charset="0"/>
                <a:ea typeface="Google Sans" panose="020B0604020202020204" charset="0"/>
                <a:cs typeface="Google Sans" panose="020B0604020202020204" charset="0"/>
              </a:rPr>
              <a:t>not </a:t>
            </a:r>
            <a:r>
              <a:rPr lang="en-US" b="0" i="0" dirty="0">
                <a:solidFill>
                  <a:srgbClr val="333333"/>
                </a:solidFill>
                <a:effectLst/>
                <a:latin typeface="Google Sans" panose="020B0604020202020204" charset="0"/>
                <a:ea typeface="Google Sans" panose="020B0604020202020204" charset="0"/>
                <a:cs typeface="Google Sans" panose="020B0604020202020204" charset="0"/>
              </a:rPr>
              <a:t>used to facilitate page or document layouts. </a:t>
            </a:r>
          </a:p>
          <a:p>
            <a:pPr algn="l"/>
            <a:r>
              <a:rPr lang="en-US" b="0" i="0" dirty="0">
                <a:solidFill>
                  <a:srgbClr val="333333"/>
                </a:solidFill>
                <a:effectLst/>
                <a:latin typeface="Google Sans" panose="020B0604020202020204" charset="0"/>
                <a:ea typeface="Google Sans" panose="020B0604020202020204" charset="0"/>
                <a:cs typeface="Google Sans" panose="020B0604020202020204" charset="0"/>
              </a:rPr>
              <a:t>When using tables to present data or information make sure you use a simple table structure with column headers, making sure that the tables don't contain split cells, merged cells, or nested tables (tables within tables).</a:t>
            </a:r>
          </a:p>
          <a:p>
            <a:pPr algn="l"/>
            <a:endParaRPr lang="en-US" b="0" i="0" dirty="0">
              <a:solidFill>
                <a:srgbClr val="333333"/>
              </a:solidFill>
              <a:effectLst/>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551425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Table Structure</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b="0" i="0" dirty="0">
                <a:solidFill>
                  <a:srgbClr val="333333"/>
                </a:solidFill>
                <a:effectLst/>
                <a:latin typeface="Google Sans" panose="020B0604020202020204" charset="0"/>
                <a:ea typeface="Google Sans" panose="020B0604020202020204" charset="0"/>
                <a:cs typeface="Google Sans" panose="020B0604020202020204" charset="0"/>
              </a:rPr>
              <a:t>Poorly formatted table make it very difficult for screen readers to navigate.</a:t>
            </a:r>
          </a:p>
          <a:p>
            <a:pPr algn="l"/>
            <a:r>
              <a:rPr lang="en-US" b="0" i="0" dirty="0">
                <a:solidFill>
                  <a:srgbClr val="333333"/>
                </a:solidFill>
                <a:effectLst/>
                <a:latin typeface="Google Sans" panose="020B0604020202020204" charset="0"/>
                <a:ea typeface="Google Sans" panose="020B0604020202020204" charset="0"/>
                <a:cs typeface="Google Sans" panose="020B0604020202020204" charset="0"/>
              </a:rPr>
              <a:t>Just imagine if you could only use the arrow keys on your keyboard to tab through the table, could you logically tab up, down and left to right to get to every single cell logically and easily? If not, it's not accessible.</a:t>
            </a:r>
          </a:p>
          <a:p>
            <a:pPr algn="l"/>
            <a:endParaRPr lang="en-US" b="0" i="0" dirty="0">
              <a:solidFill>
                <a:srgbClr val="333333"/>
              </a:solidFill>
              <a:effectLst/>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12113104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3" name="Picture 2">
            <a:extLst>
              <a:ext uri="{FF2B5EF4-FFF2-40B4-BE49-F238E27FC236}">
                <a16:creationId xmlns:a16="http://schemas.microsoft.com/office/drawing/2014/main" id="{42928E5B-6D70-FFC7-0876-2AA4A418EF97}"/>
              </a:ext>
            </a:extLst>
          </p:cNvPr>
          <p:cNvPicPr>
            <a:picLocks noChangeAspect="1"/>
          </p:cNvPicPr>
          <p:nvPr/>
        </p:nvPicPr>
        <p:blipFill>
          <a:blip r:embed="rId3"/>
          <a:stretch>
            <a:fillRect/>
          </a:stretch>
        </p:blipFill>
        <p:spPr>
          <a:xfrm>
            <a:off x="1251" y="0"/>
            <a:ext cx="9141498" cy="5143500"/>
          </a:xfrm>
          <a:prstGeom prst="rect">
            <a:avLst/>
          </a:prstGeom>
        </p:spPr>
      </p:pic>
    </p:spTree>
    <p:extLst>
      <p:ext uri="{BB962C8B-B14F-4D97-AF65-F5344CB8AC3E}">
        <p14:creationId xmlns:p14="http://schemas.microsoft.com/office/powerpoint/2010/main" val="14879389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5"/>
          <p:cNvSpPr txBox="1">
            <a:spLocks noGrp="1"/>
          </p:cNvSpPr>
          <p:nvPr>
            <p:ph type="title"/>
          </p:nvPr>
        </p:nvSpPr>
        <p:spPr>
          <a:xfrm>
            <a:off x="311699" y="555600"/>
            <a:ext cx="3100971"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t>Best Practices</a:t>
            </a:r>
            <a:endParaRPr b="1" dirty="0"/>
          </a:p>
        </p:txBody>
      </p:sp>
      <p:sp>
        <p:nvSpPr>
          <p:cNvPr id="187" name="Google Shape;187;p35"/>
          <p:cNvSpPr txBox="1">
            <a:spLocks noGrp="1"/>
          </p:cNvSpPr>
          <p:nvPr>
            <p:ph type="body" idx="1"/>
          </p:nvPr>
        </p:nvSpPr>
        <p:spPr>
          <a:xfrm>
            <a:off x="311699" y="1389600"/>
            <a:ext cx="7787271" cy="3179400"/>
          </a:xfrm>
          <a:prstGeom prst="rect">
            <a:avLst/>
          </a:prstGeom>
        </p:spPr>
        <p:txBody>
          <a:bodyPr spcFirstLastPara="1" wrap="square" lIns="91425" tIns="91425" rIns="91425" bIns="91425" anchor="t" anchorCtr="0">
            <a:noAutofit/>
          </a:bodyPr>
          <a:lstStyle/>
          <a:p>
            <a:pPr algn="l"/>
            <a:r>
              <a:rPr lang="en-US" i="0" dirty="0">
                <a:solidFill>
                  <a:srgbClr val="242424"/>
                </a:solidFill>
                <a:effectLst/>
                <a:latin typeface="Google Sans" panose="020B0604020202020204" charset="0"/>
                <a:ea typeface="Google Sans" panose="020B0604020202020204" charset="0"/>
                <a:cs typeface="Google Sans" panose="020B0604020202020204" charset="0"/>
              </a:rPr>
              <a:t>Make large, clickable areas</a:t>
            </a:r>
          </a:p>
          <a:p>
            <a:pPr algn="l"/>
            <a:r>
              <a:rPr lang="en-US" b="0" i="0" dirty="0">
                <a:solidFill>
                  <a:srgbClr val="242424"/>
                </a:solidFill>
                <a:effectLst/>
                <a:latin typeface="Google Sans" panose="020B0604020202020204" charset="0"/>
                <a:ea typeface="Google Sans" panose="020B0604020202020204" charset="0"/>
                <a:cs typeface="Google Sans" panose="020B0604020202020204" charset="0"/>
              </a:rPr>
              <a:t>Not only does this help users with impaired vision or movement, it also helps users on touchscreen devices.</a:t>
            </a:r>
          </a:p>
          <a:p>
            <a:pPr algn="l"/>
            <a:r>
              <a:rPr lang="en-US" dirty="0">
                <a:solidFill>
                  <a:srgbClr val="242424"/>
                </a:solidFill>
                <a:latin typeface="Google Sans" panose="020B0604020202020204" charset="0"/>
                <a:ea typeface="Google Sans" panose="020B0604020202020204" charset="0"/>
                <a:cs typeface="Google Sans" panose="020B0604020202020204" charset="0"/>
              </a:rPr>
              <a:t>A</a:t>
            </a:r>
            <a:r>
              <a:rPr lang="en-US" b="0" i="0" dirty="0">
                <a:solidFill>
                  <a:srgbClr val="242424"/>
                </a:solidFill>
                <a:effectLst/>
                <a:latin typeface="Google Sans" panose="020B0604020202020204" charset="0"/>
                <a:ea typeface="Google Sans" panose="020B0604020202020204" charset="0"/>
                <a:cs typeface="Google Sans" panose="020B0604020202020204" charset="0"/>
              </a:rPr>
              <a:t>void jargon, ambiguity, or assumptions. Keep consistent wording</a:t>
            </a:r>
          </a:p>
          <a:p>
            <a:pPr marL="127000" indent="0" algn="l">
              <a:buNone/>
            </a:pPr>
            <a:endParaRPr lang="en-US" b="0" i="0" dirty="0">
              <a:solidFill>
                <a:srgbClr val="242424"/>
              </a:solidFill>
              <a:effectLst/>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2821051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5"/>
          <p:cNvSpPr txBox="1">
            <a:spLocks noGrp="1"/>
          </p:cNvSpPr>
          <p:nvPr>
            <p:ph type="title"/>
          </p:nvPr>
        </p:nvSpPr>
        <p:spPr>
          <a:xfrm>
            <a:off x="311699" y="555600"/>
            <a:ext cx="3100971"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t>Best Practices</a:t>
            </a:r>
            <a:endParaRPr b="1" dirty="0"/>
          </a:p>
        </p:txBody>
      </p:sp>
      <p:sp>
        <p:nvSpPr>
          <p:cNvPr id="187" name="Google Shape;187;p35"/>
          <p:cNvSpPr txBox="1">
            <a:spLocks noGrp="1"/>
          </p:cNvSpPr>
          <p:nvPr>
            <p:ph type="body" idx="1"/>
          </p:nvPr>
        </p:nvSpPr>
        <p:spPr>
          <a:xfrm>
            <a:off x="311699" y="1389600"/>
            <a:ext cx="7787271" cy="3179400"/>
          </a:xfrm>
          <a:prstGeom prst="rect">
            <a:avLst/>
          </a:prstGeom>
        </p:spPr>
        <p:txBody>
          <a:bodyPr spcFirstLastPara="1" wrap="square" lIns="91425" tIns="91425" rIns="91425" bIns="91425" anchor="t" anchorCtr="0">
            <a:noAutofit/>
          </a:bodyPr>
          <a:lstStyle/>
          <a:p>
            <a:pPr algn="l"/>
            <a:r>
              <a:rPr lang="en-US" b="0" i="0" dirty="0">
                <a:solidFill>
                  <a:srgbClr val="242424"/>
                </a:solidFill>
                <a:effectLst/>
                <a:latin typeface="Google Sans" panose="020B0604020202020204" charset="0"/>
                <a:ea typeface="Google Sans" panose="020B0604020202020204" charset="0"/>
                <a:cs typeface="Google Sans" panose="020B0604020202020204" charset="0"/>
              </a:rPr>
              <a:t>Do not capitalize all letters in links</a:t>
            </a:r>
          </a:p>
          <a:p>
            <a:pPr algn="l"/>
            <a:r>
              <a:rPr lang="en-US" b="0" i="0" dirty="0">
                <a:solidFill>
                  <a:srgbClr val="242424"/>
                </a:solidFill>
                <a:effectLst/>
                <a:latin typeface="Google Sans" panose="020B0604020202020204" charset="0"/>
                <a:ea typeface="Google Sans" panose="020B0604020202020204" charset="0"/>
                <a:cs typeface="Google Sans" panose="020B0604020202020204" charset="0"/>
              </a:rPr>
              <a:t>Do not use tooltips/screen tips to add additional information</a:t>
            </a:r>
          </a:p>
          <a:p>
            <a:pPr algn="l"/>
            <a:r>
              <a:rPr lang="en-US" b="0" i="0" dirty="0">
                <a:solidFill>
                  <a:srgbClr val="242424"/>
                </a:solidFill>
                <a:effectLst/>
                <a:latin typeface="Google Sans" panose="020B0604020202020204" charset="0"/>
                <a:ea typeface="Google Sans" panose="020B0604020202020204" charset="0"/>
                <a:cs typeface="Google Sans" panose="020B0604020202020204" charset="0"/>
              </a:rPr>
              <a:t>Responsive Design : Ensure your documentation is responsive and works well on various devices and screen sizes</a:t>
            </a:r>
          </a:p>
          <a:p>
            <a:pPr algn="l"/>
            <a:endParaRPr lang="en-US" b="0" i="0" dirty="0">
              <a:solidFill>
                <a:srgbClr val="242424"/>
              </a:solidFill>
              <a:effectLst/>
              <a:latin typeface="Google Sans" panose="020B0604020202020204" charset="0"/>
              <a:ea typeface="Google Sans" panose="020B0604020202020204" charset="0"/>
              <a:cs typeface="Google Sans" panose="020B0604020202020204"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5"/>
          <p:cNvSpPr txBox="1">
            <a:spLocks noGrp="1"/>
          </p:cNvSpPr>
          <p:nvPr>
            <p:ph type="title"/>
          </p:nvPr>
        </p:nvSpPr>
        <p:spPr>
          <a:xfrm>
            <a:off x="311700" y="555600"/>
            <a:ext cx="29559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t>Tools</a:t>
            </a:r>
            <a:endParaRPr b="1" dirty="0"/>
          </a:p>
        </p:txBody>
      </p:sp>
      <p:sp>
        <p:nvSpPr>
          <p:cNvPr id="187" name="Google Shape;187;p35"/>
          <p:cNvSpPr txBox="1">
            <a:spLocks noGrp="1"/>
          </p:cNvSpPr>
          <p:nvPr>
            <p:ph type="body" idx="1"/>
          </p:nvPr>
        </p:nvSpPr>
        <p:spPr>
          <a:xfrm>
            <a:off x="311699" y="1389600"/>
            <a:ext cx="7787271" cy="3179400"/>
          </a:xfrm>
          <a:prstGeom prst="rect">
            <a:avLst/>
          </a:prstGeom>
        </p:spPr>
        <p:txBody>
          <a:bodyPr spcFirstLastPara="1" wrap="square" lIns="91425" tIns="91425" rIns="91425" bIns="91425" anchor="t" anchorCtr="0">
            <a:noAutofit/>
          </a:bodyPr>
          <a:lstStyle/>
          <a:p>
            <a:pPr marL="127000" lvl="0" indent="0" algn="l" rtl="0">
              <a:spcBef>
                <a:spcPts val="0"/>
              </a:spcBef>
              <a:spcAft>
                <a:spcPts val="0"/>
              </a:spcAft>
              <a:buSzPts val="1600"/>
              <a:buNone/>
            </a:pPr>
            <a:r>
              <a:rPr lang="en-US" dirty="0">
                <a:latin typeface="Google Sans" panose="020B0604020202020204" charset="0"/>
                <a:ea typeface="Google Sans" panose="020B0604020202020204" charset="0"/>
                <a:cs typeface="Google Sans" panose="020B0604020202020204" charset="0"/>
              </a:rPr>
              <a:t>Lighthouse in Chrome </a:t>
            </a:r>
            <a:r>
              <a:rPr lang="en-US" dirty="0" err="1">
                <a:latin typeface="Google Sans" panose="020B0604020202020204" charset="0"/>
                <a:ea typeface="Google Sans" panose="020B0604020202020204" charset="0"/>
                <a:cs typeface="Google Sans" panose="020B0604020202020204" charset="0"/>
              </a:rPr>
              <a:t>DevTools</a:t>
            </a:r>
            <a:endParaRPr lang="en-US" dirty="0">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13279800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191"/>
        <p:cNvGrpSpPr/>
        <p:nvPr/>
      </p:nvGrpSpPr>
      <p:grpSpPr>
        <a:xfrm>
          <a:off x="0" y="0"/>
          <a:ext cx="0" cy="0"/>
          <a:chOff x="0" y="0"/>
          <a:chExt cx="0" cy="0"/>
        </a:xfrm>
      </p:grpSpPr>
      <p:sp>
        <p:nvSpPr>
          <p:cNvPr id="192" name="Google Shape;192;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Two Column Title</a:t>
            </a:r>
            <a:endParaRPr b="1"/>
          </a:p>
        </p:txBody>
      </p:sp>
      <p:sp>
        <p:nvSpPr>
          <p:cNvPr id="193" name="Google Shape;193;p36"/>
          <p:cNvSpPr txBox="1">
            <a:spLocks noGrp="1"/>
          </p:cNvSpPr>
          <p:nvPr>
            <p:ph type="body" idx="1"/>
          </p:nvPr>
        </p:nvSpPr>
        <p:spPr>
          <a:xfrm>
            <a:off x="311700" y="1152475"/>
            <a:ext cx="3867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500" dirty="0">
                <a:solidFill>
                  <a:srgbClr val="3C4043"/>
                </a:solidFill>
                <a:latin typeface="Google Sans"/>
                <a:ea typeface="Google Sans"/>
                <a:cs typeface="Google Sans"/>
                <a:sym typeface="Google Sans"/>
              </a:rPr>
              <a:t>Lorem ipsum dolor sit amet, consectetur adipiscing elit. Suspendisse vehicula nulla a leo placerat, in convallis justo molestie. Ut id maximus mauris, vitae pharetra justo.</a:t>
            </a:r>
            <a:r>
              <a:rPr lang="en" sz="1500" dirty="0">
                <a:solidFill>
                  <a:schemeClr val="dk1"/>
                </a:solidFill>
                <a:latin typeface="Google Sans"/>
                <a:ea typeface="Google Sans"/>
                <a:cs typeface="Google Sans"/>
                <a:sym typeface="Google Sans"/>
              </a:rPr>
              <a:t> </a:t>
            </a:r>
            <a:endParaRPr sz="1500" dirty="0">
              <a:solidFill>
                <a:schemeClr val="dk1"/>
              </a:solidFill>
              <a:latin typeface="Google Sans"/>
              <a:ea typeface="Google Sans"/>
              <a:cs typeface="Google Sans"/>
              <a:sym typeface="Google Sans"/>
            </a:endParaRPr>
          </a:p>
        </p:txBody>
      </p:sp>
      <p:sp>
        <p:nvSpPr>
          <p:cNvPr id="194" name="Google Shape;194;p3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AutoNum type="arabicPeriod"/>
            </a:pPr>
            <a:r>
              <a:rPr lang="en" dirty="0"/>
              <a:t>Bullet one</a:t>
            </a:r>
            <a:endParaRPr dirty="0"/>
          </a:p>
          <a:p>
            <a:pPr marL="457200" lvl="0" indent="-330200" algn="l" rtl="0">
              <a:spcBef>
                <a:spcPts val="0"/>
              </a:spcBef>
              <a:spcAft>
                <a:spcPts val="0"/>
              </a:spcAft>
              <a:buSzPts val="1600"/>
              <a:buAutoNum type="arabicPeriod"/>
            </a:pPr>
            <a:r>
              <a:rPr lang="en" dirty="0"/>
              <a:t>Bullet two</a:t>
            </a:r>
            <a:endParaRPr dirty="0"/>
          </a:p>
          <a:p>
            <a:pPr marL="457200" lvl="0" indent="-330200" algn="l" rtl="0">
              <a:spcBef>
                <a:spcPts val="0"/>
              </a:spcBef>
              <a:spcAft>
                <a:spcPts val="0"/>
              </a:spcAft>
              <a:buSzPts val="1600"/>
              <a:buAutoNum type="arabicPeriod"/>
            </a:pPr>
            <a:r>
              <a:rPr lang="en" dirty="0"/>
              <a:t>Bullet three</a:t>
            </a:r>
            <a:endParaRPr dirty="0"/>
          </a:p>
          <a:p>
            <a:pPr marL="457200" lvl="0" indent="-330200" algn="l" rtl="0">
              <a:spcBef>
                <a:spcPts val="0"/>
              </a:spcBef>
              <a:spcAft>
                <a:spcPts val="0"/>
              </a:spcAft>
              <a:buSzPts val="1600"/>
              <a:buAutoNum type="arabicPeriod"/>
            </a:pPr>
            <a:r>
              <a:rPr lang="en" dirty="0"/>
              <a:t>Bullet four</a:t>
            </a:r>
            <a:endParaRPr dirty="0"/>
          </a:p>
          <a:p>
            <a:pPr marL="457200" lvl="0" indent="-330200" algn="l" rtl="0">
              <a:spcBef>
                <a:spcPts val="0"/>
              </a:spcBef>
              <a:spcAft>
                <a:spcPts val="0"/>
              </a:spcAft>
              <a:buSzPts val="1600"/>
              <a:buAutoNum type="arabicPeriod"/>
            </a:pPr>
            <a:r>
              <a:rPr lang="en" dirty="0"/>
              <a:t>Bullet five</a:t>
            </a:r>
            <a:endParaRPr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2" name="Picture 1">
            <a:extLst>
              <a:ext uri="{FF2B5EF4-FFF2-40B4-BE49-F238E27FC236}">
                <a16:creationId xmlns:a16="http://schemas.microsoft.com/office/drawing/2014/main" id="{29C85D83-685B-0E54-9053-D864793A40A6}"/>
              </a:ext>
            </a:extLst>
          </p:cNvPr>
          <p:cNvPicPr>
            <a:picLocks noChangeAspect="1"/>
          </p:cNvPicPr>
          <p:nvPr/>
        </p:nvPicPr>
        <p:blipFill>
          <a:blip r:embed="rId3"/>
          <a:stretch>
            <a:fillRect/>
          </a:stretch>
        </p:blipFill>
        <p:spPr>
          <a:xfrm>
            <a:off x="2629649" y="0"/>
            <a:ext cx="4802349" cy="5143500"/>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198"/>
        <p:cNvGrpSpPr/>
        <p:nvPr/>
      </p:nvGrpSpPr>
      <p:grpSpPr>
        <a:xfrm>
          <a:off x="0" y="0"/>
          <a:ext cx="0" cy="0"/>
          <a:chOff x="0" y="0"/>
          <a:chExt cx="0" cy="0"/>
        </a:xfrm>
      </p:grpSpPr>
      <p:sp>
        <p:nvSpPr>
          <p:cNvPr id="199" name="Google Shape;199;p37"/>
          <p:cNvSpPr txBox="1">
            <a:spLocks noGrp="1"/>
          </p:cNvSpPr>
          <p:nvPr>
            <p:ph type="title"/>
          </p:nvPr>
        </p:nvSpPr>
        <p:spPr>
          <a:xfrm>
            <a:off x="2170025" y="1687875"/>
            <a:ext cx="4803900" cy="14622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a:t>50%</a:t>
            </a:r>
            <a:endParaRPr b="1"/>
          </a:p>
        </p:txBody>
      </p:sp>
      <p:sp>
        <p:nvSpPr>
          <p:cNvPr id="200" name="Google Shape;200;p37"/>
          <p:cNvSpPr txBox="1">
            <a:spLocks noGrp="1"/>
          </p:cNvSpPr>
          <p:nvPr>
            <p:ph type="title" idx="2"/>
          </p:nvPr>
        </p:nvSpPr>
        <p:spPr>
          <a:xfrm>
            <a:off x="1037250" y="1104825"/>
            <a:ext cx="7069500" cy="583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latin typeface="Roboto Mono Light"/>
                <a:ea typeface="Roboto Mono Light"/>
                <a:cs typeface="Roboto Mono Light"/>
                <a:sym typeface="Roboto Mono Light"/>
              </a:rPr>
              <a:t>Use more than </a:t>
            </a:r>
            <a:endParaRPr>
              <a:latin typeface="Roboto Mono Light"/>
              <a:ea typeface="Roboto Mono Light"/>
              <a:cs typeface="Roboto Mono Light"/>
              <a:sym typeface="Roboto Mono Light"/>
            </a:endParaRPr>
          </a:p>
        </p:txBody>
      </p:sp>
      <p:sp>
        <p:nvSpPr>
          <p:cNvPr id="201" name="Google Shape;201;p37"/>
          <p:cNvSpPr txBox="1">
            <a:spLocks noGrp="1"/>
          </p:cNvSpPr>
          <p:nvPr>
            <p:ph type="title" idx="3"/>
          </p:nvPr>
        </p:nvSpPr>
        <p:spPr>
          <a:xfrm>
            <a:off x="1037250" y="3150075"/>
            <a:ext cx="7069500" cy="583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latin typeface="Roboto Mono Light"/>
                <a:ea typeface="Roboto Mono Light"/>
                <a:cs typeface="Roboto Mono Light"/>
                <a:sym typeface="Roboto Mono Light"/>
              </a:rPr>
              <a:t>of this large number slide    </a:t>
            </a:r>
            <a:endParaRPr dirty="0">
              <a:latin typeface="Roboto Mono Light"/>
              <a:ea typeface="Roboto Mono Light"/>
              <a:cs typeface="Roboto Mono Light"/>
              <a:sym typeface="Roboto Mono Light"/>
            </a:endParaRPr>
          </a:p>
        </p:txBody>
      </p:sp>
    </p:spTree>
    <p:extLst>
      <p:ext uri="{BB962C8B-B14F-4D97-AF65-F5344CB8AC3E}">
        <p14:creationId xmlns:p14="http://schemas.microsoft.com/office/powerpoint/2010/main" val="21792628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3" name="Picture 2">
            <a:extLst>
              <a:ext uri="{FF2B5EF4-FFF2-40B4-BE49-F238E27FC236}">
                <a16:creationId xmlns:a16="http://schemas.microsoft.com/office/drawing/2014/main" id="{C7692D75-64B9-4A5F-98A7-0E7DA9DE3C44}"/>
              </a:ext>
            </a:extLst>
          </p:cNvPr>
          <p:cNvPicPr>
            <a:picLocks noChangeAspect="1"/>
          </p:cNvPicPr>
          <p:nvPr/>
        </p:nvPicPr>
        <p:blipFill>
          <a:blip r:embed="rId3"/>
          <a:stretch>
            <a:fillRect/>
          </a:stretch>
        </p:blipFill>
        <p:spPr>
          <a:xfrm>
            <a:off x="0" y="137583"/>
            <a:ext cx="9144000" cy="4868333"/>
          </a:xfrm>
          <a:prstGeom prst="rect">
            <a:avLst/>
          </a:prstGeom>
        </p:spPr>
      </p:pic>
    </p:spTree>
    <p:extLst>
      <p:ext uri="{BB962C8B-B14F-4D97-AF65-F5344CB8AC3E}">
        <p14:creationId xmlns:p14="http://schemas.microsoft.com/office/powerpoint/2010/main" val="207931357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remium Vector | Arms of people holding speech bubbles with text thank you  in various languages">
            <a:extLst>
              <a:ext uri="{FF2B5EF4-FFF2-40B4-BE49-F238E27FC236}">
                <a16:creationId xmlns:a16="http://schemas.microsoft.com/office/drawing/2014/main" id="{78D5617C-FDED-F21E-9B88-9631B26085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4254" y="1951264"/>
            <a:ext cx="5962650" cy="2057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16128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Shape 231"/>
        <p:cNvGrpSpPr/>
        <p:nvPr/>
      </p:nvGrpSpPr>
      <p:grpSpPr>
        <a:xfrm>
          <a:off x="0" y="0"/>
          <a:ext cx="0" cy="0"/>
          <a:chOff x="0" y="0"/>
          <a:chExt cx="0" cy="0"/>
        </a:xfrm>
      </p:grpSpPr>
      <p:sp>
        <p:nvSpPr>
          <p:cNvPr id="232" name="Google Shape;232;p43"/>
          <p:cNvSpPr txBox="1">
            <a:spLocks noGrp="1"/>
          </p:cNvSpPr>
          <p:nvPr>
            <p:ph type="title"/>
          </p:nvPr>
        </p:nvSpPr>
        <p:spPr>
          <a:xfrm>
            <a:off x="311700" y="555600"/>
            <a:ext cx="4312800" cy="41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Simple quote or statement goes here. Ideally limit to four or five lines max.</a:t>
            </a:r>
            <a:endParaRPr dirty="0"/>
          </a:p>
        </p:txBody>
      </p:sp>
      <p:pic>
        <p:nvPicPr>
          <p:cNvPr id="233" name="Google Shape;233;p43"/>
          <p:cNvPicPr preferRelativeResize="0"/>
          <p:nvPr/>
        </p:nvPicPr>
        <p:blipFill>
          <a:blip r:embed="rId3">
            <a:alphaModFix/>
          </a:blip>
          <a:stretch>
            <a:fillRect/>
          </a:stretch>
        </p:blipFill>
        <p:spPr>
          <a:xfrm>
            <a:off x="5157780" y="0"/>
            <a:ext cx="3986221" cy="514350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Shape 237"/>
        <p:cNvGrpSpPr/>
        <p:nvPr/>
      </p:nvGrpSpPr>
      <p:grpSpPr>
        <a:xfrm>
          <a:off x="0" y="0"/>
          <a:ext cx="0" cy="0"/>
          <a:chOff x="0" y="0"/>
          <a:chExt cx="0" cy="0"/>
        </a:xfrm>
      </p:grpSpPr>
      <p:sp>
        <p:nvSpPr>
          <p:cNvPr id="238" name="Google Shape;238;p44"/>
          <p:cNvSpPr txBox="1">
            <a:spLocks noGrp="1"/>
          </p:cNvSpPr>
          <p:nvPr>
            <p:ph type="title"/>
          </p:nvPr>
        </p:nvSpPr>
        <p:spPr>
          <a:xfrm>
            <a:off x="311700" y="1840275"/>
            <a:ext cx="2518500" cy="14622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dirty="0"/>
              <a:t>50%</a:t>
            </a:r>
            <a:endParaRPr dirty="0"/>
          </a:p>
        </p:txBody>
      </p:sp>
      <p:sp>
        <p:nvSpPr>
          <p:cNvPr id="239" name="Google Shape;239;p44"/>
          <p:cNvSpPr txBox="1">
            <a:spLocks noGrp="1"/>
          </p:cNvSpPr>
          <p:nvPr>
            <p:ph type="title" idx="2"/>
          </p:nvPr>
        </p:nvSpPr>
        <p:spPr>
          <a:xfrm>
            <a:off x="311700" y="1257225"/>
            <a:ext cx="3994200" cy="583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Use more than</a:t>
            </a:r>
            <a:endParaRPr dirty="0"/>
          </a:p>
        </p:txBody>
      </p:sp>
      <p:sp>
        <p:nvSpPr>
          <p:cNvPr id="240" name="Google Shape;240;p44"/>
          <p:cNvSpPr txBox="1">
            <a:spLocks noGrp="1"/>
          </p:cNvSpPr>
          <p:nvPr>
            <p:ph type="title" idx="3"/>
          </p:nvPr>
        </p:nvSpPr>
        <p:spPr>
          <a:xfrm>
            <a:off x="311700" y="3302475"/>
            <a:ext cx="4121100" cy="583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Of this number slide</a:t>
            </a:r>
            <a:endParaRPr dirty="0"/>
          </a:p>
        </p:txBody>
      </p:sp>
      <p:pic>
        <p:nvPicPr>
          <p:cNvPr id="241" name="Google Shape;241;p44"/>
          <p:cNvPicPr preferRelativeResize="0"/>
          <p:nvPr/>
        </p:nvPicPr>
        <p:blipFill>
          <a:blip r:embed="rId3">
            <a:alphaModFix/>
          </a:blip>
          <a:stretch>
            <a:fillRect/>
          </a:stretch>
        </p:blipFill>
        <p:spPr>
          <a:xfrm>
            <a:off x="5157780" y="0"/>
            <a:ext cx="3986221"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9"/>
          <p:cNvSpPr txBox="1">
            <a:spLocks noGrp="1"/>
          </p:cNvSpPr>
          <p:nvPr>
            <p:ph type="title"/>
          </p:nvPr>
        </p:nvSpPr>
        <p:spPr>
          <a:xfrm>
            <a:off x="2289717" y="1263806"/>
            <a:ext cx="6854283" cy="308517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US" sz="3200" dirty="0"/>
              <a:t>“If we include temporary and situational disabilities then the number is ~20 million. </a:t>
            </a:r>
            <a:br>
              <a:rPr lang="en-US" sz="3200" dirty="0"/>
            </a:br>
            <a:r>
              <a:rPr lang="en-US" sz="3200" dirty="0"/>
              <a:t>We go from benefitting less than 0.01% of users to around 7% of users.”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2" name="Picture 1">
            <a:extLst>
              <a:ext uri="{FF2B5EF4-FFF2-40B4-BE49-F238E27FC236}">
                <a16:creationId xmlns:a16="http://schemas.microsoft.com/office/drawing/2014/main" id="{1F1469C0-ADC7-43E9-7348-09D9D550A597}"/>
              </a:ext>
            </a:extLst>
          </p:cNvPr>
          <p:cNvPicPr>
            <a:picLocks noChangeAspect="1"/>
          </p:cNvPicPr>
          <p:nvPr/>
        </p:nvPicPr>
        <p:blipFill>
          <a:blip r:embed="rId3"/>
          <a:stretch>
            <a:fillRect/>
          </a:stretch>
        </p:blipFill>
        <p:spPr>
          <a:xfrm>
            <a:off x="-1" y="0"/>
            <a:ext cx="9144001" cy="5143500"/>
          </a:xfrm>
          <a:prstGeom prst="rect">
            <a:avLst/>
          </a:prstGeom>
        </p:spPr>
      </p:pic>
    </p:spTree>
    <p:extLst>
      <p:ext uri="{BB962C8B-B14F-4D97-AF65-F5344CB8AC3E}">
        <p14:creationId xmlns:p14="http://schemas.microsoft.com/office/powerpoint/2010/main" val="28837538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8"/>
          <p:cNvSpPr txBox="1">
            <a:spLocks noGrp="1"/>
          </p:cNvSpPr>
          <p:nvPr>
            <p:ph type="title"/>
          </p:nvPr>
        </p:nvSpPr>
        <p:spPr>
          <a:xfrm>
            <a:off x="2659487" y="1687132"/>
            <a:ext cx="5922263" cy="2165818"/>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 sz="3680" dirty="0"/>
              <a:t>Not legally required until 1990 with the signing of Americans with Disabilities Act.</a:t>
            </a:r>
            <a:endParaRPr dirty="0"/>
          </a:p>
        </p:txBody>
      </p:sp>
    </p:spTree>
    <p:extLst>
      <p:ext uri="{BB962C8B-B14F-4D97-AF65-F5344CB8AC3E}">
        <p14:creationId xmlns:p14="http://schemas.microsoft.com/office/powerpoint/2010/main" val="2192159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87B98-33D3-2128-A51F-BAA672C8B839}"/>
              </a:ext>
            </a:extLst>
          </p:cNvPr>
          <p:cNvSpPr>
            <a:spLocks noGrp="1"/>
          </p:cNvSpPr>
          <p:nvPr>
            <p:ph type="title"/>
          </p:nvPr>
        </p:nvSpPr>
        <p:spPr>
          <a:xfrm>
            <a:off x="2564780" y="1546301"/>
            <a:ext cx="6016970" cy="2869581"/>
          </a:xfrm>
        </p:spPr>
        <p:txBody>
          <a:bodyPr>
            <a:normAutofit fontScale="90000"/>
          </a:bodyPr>
          <a:lstStyle/>
          <a:p>
            <a:r>
              <a:rPr lang="pt-BR" b="1" i="0" dirty="0">
                <a:effectLst/>
                <a:latin typeface="Google Sans" panose="020B0604020202020204" charset="0"/>
                <a:ea typeface="Google Sans" panose="020B0604020202020204" charset="0"/>
                <a:cs typeface="Google Sans" panose="020B0604020202020204" charset="0"/>
              </a:rPr>
              <a:t>A11Y? </a:t>
            </a:r>
            <a:br>
              <a:rPr lang="pt-BR" b="1" i="0" dirty="0">
                <a:effectLst/>
                <a:latin typeface="Google Sans" panose="020B0604020202020204" charset="0"/>
                <a:ea typeface="Google Sans" panose="020B0604020202020204" charset="0"/>
                <a:cs typeface="Google Sans" panose="020B0604020202020204" charset="0"/>
              </a:rPr>
            </a:br>
            <a:r>
              <a:rPr lang="pt-BR" b="1" i="0" dirty="0">
                <a:effectLst/>
                <a:latin typeface="Google Sans" panose="020B0604020202020204" charset="0"/>
                <a:ea typeface="Google Sans" panose="020B0604020202020204" charset="0"/>
                <a:cs typeface="Google Sans" panose="020B0604020202020204" charset="0"/>
              </a:rPr>
              <a:t>I18N?</a:t>
            </a:r>
            <a:br>
              <a:rPr lang="pt-BR" b="1" i="0" dirty="0">
                <a:effectLst/>
                <a:latin typeface="Google Sans" panose="020B0604020202020204" charset="0"/>
                <a:ea typeface="Google Sans" panose="020B0604020202020204" charset="0"/>
                <a:cs typeface="Google Sans" panose="020B0604020202020204" charset="0"/>
              </a:rPr>
            </a:br>
            <a:r>
              <a:rPr lang="pt-BR" b="1" i="0" dirty="0">
                <a:effectLst/>
                <a:latin typeface="Google Sans" panose="020B0604020202020204" charset="0"/>
                <a:ea typeface="Google Sans" panose="020B0604020202020204" charset="0"/>
                <a:cs typeface="Google Sans" panose="020B0604020202020204" charset="0"/>
              </a:rPr>
              <a:t>L10N? </a:t>
            </a:r>
            <a:br>
              <a:rPr lang="pt-BR" b="1" i="0" dirty="0">
                <a:effectLst/>
                <a:latin typeface="Google Sans" panose="020B0604020202020204" charset="0"/>
                <a:ea typeface="Google Sans" panose="020B0604020202020204" charset="0"/>
                <a:cs typeface="Google Sans" panose="020B0604020202020204" charset="0"/>
              </a:rPr>
            </a:br>
            <a:r>
              <a:rPr lang="pt-BR" b="1" i="0" dirty="0">
                <a:effectLst/>
                <a:latin typeface="Google Sans" panose="020B0604020202020204" charset="0"/>
                <a:ea typeface="Google Sans" panose="020B0604020202020204" charset="0"/>
                <a:cs typeface="Google Sans" panose="020B0604020202020204" charset="0"/>
              </a:rPr>
              <a:t>T9N?</a:t>
            </a:r>
            <a:br>
              <a:rPr lang="pt-BR" b="1" i="0" dirty="0">
                <a:effectLst/>
                <a:latin typeface="Google Sans" panose="020B0604020202020204" charset="0"/>
                <a:ea typeface="Google Sans" panose="020B0604020202020204" charset="0"/>
                <a:cs typeface="Google Sans" panose="020B0604020202020204" charset="0"/>
              </a:rPr>
            </a:br>
            <a:r>
              <a:rPr lang="pt-BR" dirty="0">
                <a:latin typeface="Google Sans" panose="020B0604020202020204" charset="0"/>
                <a:ea typeface="Google Sans" panose="020B0604020202020204" charset="0"/>
                <a:cs typeface="Google Sans" panose="020B0604020202020204" charset="0"/>
              </a:rPr>
              <a:t>WTF?</a:t>
            </a:r>
            <a:br>
              <a:rPr lang="pt-BR" dirty="0">
                <a:latin typeface="Google Sans" panose="020B0604020202020204" charset="0"/>
                <a:ea typeface="Google Sans" panose="020B0604020202020204" charset="0"/>
                <a:cs typeface="Google Sans" panose="020B0604020202020204" charset="0"/>
              </a:rPr>
            </a:br>
            <a:endParaRPr lang="en-CA" dirty="0">
              <a:latin typeface="Google Sans" panose="020B0604020202020204" charset="0"/>
              <a:ea typeface="Google Sans" panose="020B0604020202020204" charset="0"/>
              <a:cs typeface="Google Sans" panose="020B0604020202020204" charset="0"/>
            </a:endParaRPr>
          </a:p>
        </p:txBody>
      </p:sp>
    </p:spTree>
    <p:extLst>
      <p:ext uri="{BB962C8B-B14F-4D97-AF65-F5344CB8AC3E}">
        <p14:creationId xmlns:p14="http://schemas.microsoft.com/office/powerpoint/2010/main" val="3421054534"/>
      </p:ext>
    </p:extLst>
  </p:cSld>
  <p:clrMapOvr>
    <a:masterClrMapping/>
  </p:clrMapOvr>
</p:sld>
</file>

<file path=ppt/theme/theme1.xml><?xml version="1.0" encoding="utf-8"?>
<a:theme xmlns:a="http://schemas.openxmlformats.org/drawingml/2006/main" name="DevFest 2023">
  <a:themeElements>
    <a:clrScheme name="Simple Light">
      <a:dk1>
        <a:srgbClr val="000000"/>
      </a:dk1>
      <a:lt1>
        <a:srgbClr val="FFFFFF"/>
      </a:lt1>
      <a:dk2>
        <a:srgbClr val="595959"/>
      </a:dk2>
      <a:lt2>
        <a:srgbClr val="EEEEEE"/>
      </a:lt2>
      <a:accent1>
        <a:srgbClr val="4285F4"/>
      </a:accent1>
      <a:accent2>
        <a:srgbClr val="EA4335"/>
      </a:accent2>
      <a:accent3>
        <a:srgbClr val="FBBC04"/>
      </a:accent3>
      <a:accent4>
        <a:srgbClr val="34A853"/>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1996</TotalTime>
  <Words>1618</Words>
  <Application>Microsoft Office PowerPoint</Application>
  <PresentationFormat>On-screen Show (16:9)</PresentationFormat>
  <Paragraphs>179</Paragraphs>
  <Slides>52</Slides>
  <Notes>26</Notes>
  <HiddenSlides>6</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52</vt:i4>
      </vt:variant>
    </vt:vector>
  </HeadingPairs>
  <TitlesOfParts>
    <vt:vector size="59" baseType="lpstr">
      <vt:lpstr>Google Sans Medium</vt:lpstr>
      <vt:lpstr>Google Sans</vt:lpstr>
      <vt:lpstr>Helvetica</vt:lpstr>
      <vt:lpstr>Roboto Mono Light</vt:lpstr>
      <vt:lpstr>Open Sans</vt:lpstr>
      <vt:lpstr>Arial</vt:lpstr>
      <vt:lpstr>DevFest 2023</vt:lpstr>
      <vt:lpstr>Bring swagger and A11yship to API documentation</vt:lpstr>
      <vt:lpstr>PowerPoint Presentation</vt:lpstr>
      <vt:lpstr>PowerPoint Presentation</vt:lpstr>
      <vt:lpstr>PowerPoint Presentation</vt:lpstr>
      <vt:lpstr>PowerPoint Presentation</vt:lpstr>
      <vt:lpstr>“If we include temporary and situational disabilities then the number is ~20 million.  We go from benefitting less than 0.01% of users to around 7% of users.”</vt:lpstr>
      <vt:lpstr>PowerPoint Presentation</vt:lpstr>
      <vt:lpstr>Not legally required until 1990 with the signing of Americans with Disabilities Act.</vt:lpstr>
      <vt:lpstr>A11Y?  I18N? L10N?  T9N? WTF? </vt:lpstr>
      <vt:lpstr>A11y is a Movement, Not Just an Abbreviation!</vt:lpstr>
      <vt:lpstr>Accessibility ≠ Disability</vt:lpstr>
      <vt:lpstr>PowerPoint Presentation</vt:lpstr>
      <vt:lpstr>Mind who you’re writing for. </vt:lpstr>
      <vt:lpstr>PowerPoint Presentation</vt:lpstr>
      <vt:lpstr>PowerPoint Presentation</vt:lpstr>
      <vt:lpstr>SCULPT Framework</vt:lpstr>
      <vt:lpstr>Structure</vt:lpstr>
      <vt:lpstr>Structure</vt:lpstr>
      <vt:lpstr>Structure</vt:lpstr>
      <vt:lpstr>Accessible Rich Internet Applications (ARIA) tags</vt:lpstr>
      <vt:lpstr>Using ARIA to Increase Digital Accessibility                       Using ARIA to Increase Digital Accessibility</vt:lpstr>
      <vt:lpstr>                                                                   Colour and contrast </vt:lpstr>
      <vt:lpstr>Colour and contrast </vt:lpstr>
      <vt:lpstr>Colors alone</vt:lpstr>
      <vt:lpstr>Colors alone</vt:lpstr>
      <vt:lpstr>Alternate means of communication</vt:lpstr>
      <vt:lpstr>PowerPoint Presentation</vt:lpstr>
      <vt:lpstr>PowerPoint Presentation</vt:lpstr>
      <vt:lpstr>PowerPoint Presentation</vt:lpstr>
      <vt:lpstr>  Colors and Contrast - Recommendation</vt:lpstr>
      <vt:lpstr>PowerPoint Presentation</vt:lpstr>
      <vt:lpstr>PowerPoint Presentation</vt:lpstr>
      <vt:lpstr>PowerPoint Presentation</vt:lpstr>
      <vt:lpstr>Error Format</vt:lpstr>
      <vt:lpstr>Use of images</vt:lpstr>
      <vt:lpstr>Links (hyperlinks)</vt:lpstr>
      <vt:lpstr>Links (hyperlinks)</vt:lpstr>
      <vt:lpstr>PowerPoint Presentation</vt:lpstr>
      <vt:lpstr>Plain English</vt:lpstr>
      <vt:lpstr>Plain English</vt:lpstr>
      <vt:lpstr>Table Structure</vt:lpstr>
      <vt:lpstr>Table Structure</vt:lpstr>
      <vt:lpstr>PowerPoint Presentation</vt:lpstr>
      <vt:lpstr>Best Practices</vt:lpstr>
      <vt:lpstr>Best Practices</vt:lpstr>
      <vt:lpstr>Tools</vt:lpstr>
      <vt:lpstr>Two Column Title</vt:lpstr>
      <vt:lpstr>PowerPoint Presentation</vt:lpstr>
      <vt:lpstr>50%</vt:lpstr>
      <vt:lpstr>PowerPoint Presentation</vt:lpstr>
      <vt:lpstr>Simple quote or statement goes here. Ideally limit to four or five lines max.</vt:lpstr>
      <vt:lpstr>50%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Vaishnavi T V</cp:lastModifiedBy>
  <cp:revision>48</cp:revision>
  <dcterms:modified xsi:type="dcterms:W3CDTF">2023-12-13T18:42:23Z</dcterms:modified>
</cp:coreProperties>
</file>